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302" r:id="rId4"/>
    <p:sldId id="298" r:id="rId5"/>
    <p:sldId id="303" r:id="rId6"/>
    <p:sldId id="299" r:id="rId7"/>
    <p:sldId id="300" r:id="rId8"/>
    <p:sldId id="301" r:id="rId9"/>
    <p:sldId id="304" r:id="rId10"/>
    <p:sldId id="306" r:id="rId11"/>
    <p:sldId id="389" r:id="rId12"/>
    <p:sldId id="305" r:id="rId13"/>
    <p:sldId id="307" r:id="rId14"/>
    <p:sldId id="309" r:id="rId15"/>
    <p:sldId id="308" r:id="rId16"/>
    <p:sldId id="310" r:id="rId17"/>
    <p:sldId id="311" r:id="rId18"/>
    <p:sldId id="312" r:id="rId19"/>
    <p:sldId id="313" r:id="rId20"/>
    <p:sldId id="314" r:id="rId21"/>
    <p:sldId id="315" r:id="rId22"/>
    <p:sldId id="319" r:id="rId23"/>
    <p:sldId id="321" r:id="rId24"/>
    <p:sldId id="322" r:id="rId25"/>
    <p:sldId id="323" r:id="rId26"/>
    <p:sldId id="320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6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62" r:id="rId60"/>
    <p:sldId id="355" r:id="rId61"/>
    <p:sldId id="356" r:id="rId62"/>
    <p:sldId id="357" r:id="rId63"/>
    <p:sldId id="358" r:id="rId64"/>
    <p:sldId id="363" r:id="rId65"/>
    <p:sldId id="364" r:id="rId66"/>
    <p:sldId id="366" r:id="rId67"/>
    <p:sldId id="359" r:id="rId68"/>
    <p:sldId id="360" r:id="rId69"/>
    <p:sldId id="365" r:id="rId70"/>
    <p:sldId id="367" r:id="rId71"/>
    <p:sldId id="368" r:id="rId72"/>
    <p:sldId id="369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87" r:id="rId91"/>
    <p:sldId id="388" r:id="rId92"/>
    <p:sldId id="296" r:id="rId93"/>
    <p:sldId id="297" r:id="rId9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CAE"/>
    <a:srgbClr val="092A67"/>
    <a:srgbClr val="F5CE31"/>
    <a:srgbClr val="003B7A"/>
    <a:srgbClr val="026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F8CB0-8D9A-9543-96EB-5CC6A15717FB}" v="3" dt="2019-05-03T06:26:03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535"/>
  </p:normalViewPr>
  <p:slideViewPr>
    <p:cSldViewPr snapToGrid="0">
      <p:cViewPr varScale="1">
        <p:scale>
          <a:sx n="111" d="100"/>
          <a:sy n="111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ương Tiêu Kim" userId="3f6f755b4decdc77" providerId="LiveId" clId="{031F8CB0-8D9A-9543-96EB-5CC6A15717FB}"/>
    <pc:docChg chg="undo custSel modSld">
      <pc:chgData name="Cương Tiêu Kim" userId="3f6f755b4decdc77" providerId="LiveId" clId="{031F8CB0-8D9A-9543-96EB-5CC6A15717FB}" dt="2019-05-03T06:26:21.182" v="156" actId="1037"/>
      <pc:docMkLst>
        <pc:docMk/>
      </pc:docMkLst>
      <pc:sldChg chg="modSp">
        <pc:chgData name="Cương Tiêu Kim" userId="3f6f755b4decdc77" providerId="LiveId" clId="{031F8CB0-8D9A-9543-96EB-5CC6A15717FB}" dt="2019-05-03T06:11:01.053" v="9" actId="20577"/>
        <pc:sldMkLst>
          <pc:docMk/>
          <pc:sldMk cId="3288346124" sldId="347"/>
        </pc:sldMkLst>
        <pc:spChg chg="mod">
          <ac:chgData name="Cương Tiêu Kim" userId="3f6f755b4decdc77" providerId="LiveId" clId="{031F8CB0-8D9A-9543-96EB-5CC6A15717FB}" dt="2019-05-03T06:11:01.053" v="9" actId="20577"/>
          <ac:spMkLst>
            <pc:docMk/>
            <pc:sldMk cId="3288346124" sldId="347"/>
            <ac:spMk id="3" creationId="{41E39BD5-1142-C045-B44C-E6CFD7E58460}"/>
          </ac:spMkLst>
        </pc:spChg>
      </pc:sldChg>
      <pc:sldChg chg="addSp delSp modSp">
        <pc:chgData name="Cương Tiêu Kim" userId="3f6f755b4decdc77" providerId="LiveId" clId="{031F8CB0-8D9A-9543-96EB-5CC6A15717FB}" dt="2019-05-03T06:26:21.182" v="156" actId="1037"/>
        <pc:sldMkLst>
          <pc:docMk/>
          <pc:sldMk cId="545853399" sldId="352"/>
        </pc:sldMkLst>
        <pc:picChg chg="del">
          <ac:chgData name="Cương Tiêu Kim" userId="3f6f755b4decdc77" providerId="LiveId" clId="{031F8CB0-8D9A-9543-96EB-5CC6A15717FB}" dt="2019-05-03T06:18:59.467" v="10" actId="478"/>
          <ac:picMkLst>
            <pc:docMk/>
            <pc:sldMk cId="545853399" sldId="352"/>
            <ac:picMk id="4" creationId="{60142114-067C-DA4C-ADEB-1D1F04491B80}"/>
          </ac:picMkLst>
        </pc:picChg>
        <pc:picChg chg="add del mod">
          <ac:chgData name="Cương Tiêu Kim" userId="3f6f755b4decdc77" providerId="LiveId" clId="{031F8CB0-8D9A-9543-96EB-5CC6A15717FB}" dt="2019-05-03T06:21:55.295" v="46" actId="478"/>
          <ac:picMkLst>
            <pc:docMk/>
            <pc:sldMk cId="545853399" sldId="352"/>
            <ac:picMk id="5" creationId="{0B0C3FB9-0AE4-DE48-82F7-44880B96C3D2}"/>
          </ac:picMkLst>
        </pc:picChg>
        <pc:picChg chg="add del">
          <ac:chgData name="Cương Tiêu Kim" userId="3f6f755b4decdc77" providerId="LiveId" clId="{031F8CB0-8D9A-9543-96EB-5CC6A15717FB}" dt="2019-05-03T06:19:28.832" v="13" actId="478"/>
          <ac:picMkLst>
            <pc:docMk/>
            <pc:sldMk cId="545853399" sldId="352"/>
            <ac:picMk id="6" creationId="{1BE64FF3-C7C0-614A-A63B-94CEEA8C4158}"/>
          </ac:picMkLst>
        </pc:picChg>
        <pc:picChg chg="mod">
          <ac:chgData name="Cương Tiêu Kim" userId="3f6f755b4decdc77" providerId="LiveId" clId="{031F8CB0-8D9A-9543-96EB-5CC6A15717FB}" dt="2019-05-03T06:21:44.534" v="45" actId="1036"/>
          <ac:picMkLst>
            <pc:docMk/>
            <pc:sldMk cId="545853399" sldId="352"/>
            <ac:picMk id="7" creationId="{63405FA5-7820-7846-83B7-569AA3C1929C}"/>
          </ac:picMkLst>
        </pc:picChg>
        <pc:picChg chg="add mod">
          <ac:chgData name="Cương Tiêu Kim" userId="3f6f755b4decdc77" providerId="LiveId" clId="{031F8CB0-8D9A-9543-96EB-5CC6A15717FB}" dt="2019-05-03T06:23:15.330" v="141" actId="1037"/>
          <ac:picMkLst>
            <pc:docMk/>
            <pc:sldMk cId="545853399" sldId="352"/>
            <ac:picMk id="9" creationId="{925D2D5E-4FC2-B04B-97DB-16D9335F06BC}"/>
          </ac:picMkLst>
        </pc:picChg>
        <pc:picChg chg="add mod">
          <ac:chgData name="Cương Tiêu Kim" userId="3f6f755b4decdc77" providerId="LiveId" clId="{031F8CB0-8D9A-9543-96EB-5CC6A15717FB}" dt="2019-05-03T06:26:21.182" v="156" actId="1037"/>
          <ac:picMkLst>
            <pc:docMk/>
            <pc:sldMk cId="545853399" sldId="352"/>
            <ac:picMk id="10" creationId="{972497E9-6595-D440-9FC8-115E66E3AF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0E59F-BCDF-B547-B5F0-80FB1F5C3587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576A-462E-B247-814C-32E8FA05C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5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62" y="641838"/>
            <a:ext cx="7675684" cy="2703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003B7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762" y="3602037"/>
            <a:ext cx="7666892" cy="1998663"/>
          </a:xfrm>
        </p:spPr>
        <p:txBody>
          <a:bodyPr>
            <a:normAutofit/>
          </a:bodyPr>
          <a:lstStyle>
            <a:lvl1pPr marL="0" indent="0" algn="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729763" y="3475566"/>
            <a:ext cx="7675683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82571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65992"/>
            <a:ext cx="4629150" cy="53950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552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552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Autofit/>
          </a:bodyPr>
          <a:lstStyle>
            <a:lvl1pPr algn="ctr">
              <a:defRPr sz="5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8160" y="1602778"/>
            <a:ext cx="6711950" cy="4079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488976"/>
            <a:ext cx="7886700" cy="105727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5200" b="1" cap="none" spc="5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6" y="1778718"/>
            <a:ext cx="4448606" cy="229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723292" y="4314788"/>
            <a:ext cx="5715000" cy="1474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79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456" y="3873501"/>
            <a:ext cx="8501743" cy="1781175"/>
          </a:xfrm>
        </p:spPr>
        <p:txBody>
          <a:bodyPr anchor="ctr"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657600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 userDrawn="1"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5"/>
            <a:ext cx="3886200" cy="43211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7"/>
            <a:ext cx="3886200" cy="4321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4346890" y="5715002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91452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18480"/>
            <a:ext cx="3868340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18480"/>
            <a:ext cx="3887391" cy="33856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4336004" y="5704117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8603204" y="2928259"/>
            <a:ext cx="457200" cy="4572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5981FAB1-70F7-469F-AE08-0D7A07696A50}" type="slidenum">
              <a:rPr lang="en-US" sz="1200" smtClean="0">
                <a:solidFill>
                  <a:schemeClr val="tx1"/>
                </a:solidFill>
                <a:latin typeface="Arial Narrow" pitchFamily="34" charset="0"/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7"/>
          <p:cNvSpPr>
            <a:spLocks noChangeShapeType="1"/>
          </p:cNvSpPr>
          <p:nvPr userDrawn="1"/>
        </p:nvSpPr>
        <p:spPr bwMode="auto">
          <a:xfrm>
            <a:off x="2894946" y="270800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7"/>
          <p:cNvSpPr>
            <a:spLocks noChangeShapeType="1"/>
          </p:cNvSpPr>
          <p:nvPr userDrawn="1"/>
        </p:nvSpPr>
        <p:spPr bwMode="auto">
          <a:xfrm>
            <a:off x="2806365" y="411446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41240" y="2007220"/>
            <a:ext cx="417152" cy="60702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39"/>
            <a:ext cx="452386" cy="588891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01476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491795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6"/>
          <p:cNvSpPr>
            <a:spLocks noChangeShapeType="1"/>
          </p:cNvSpPr>
          <p:nvPr userDrawn="1"/>
        </p:nvSpPr>
        <p:spPr bwMode="auto">
          <a:xfrm flipV="1">
            <a:off x="2526250" y="2703602"/>
            <a:ext cx="341385" cy="19116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40221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2485283" y="4574276"/>
            <a:ext cx="382351" cy="218473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17861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utoShape 22"/>
          <p:cNvSpPr>
            <a:spLocks noChangeArrowheads="1"/>
          </p:cNvSpPr>
          <p:nvPr userDrawn="1"/>
        </p:nvSpPr>
        <p:spPr bwMode="gray">
          <a:xfrm>
            <a:off x="3352800" y="246718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314186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190363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val 27"/>
          <p:cNvSpPr>
            <a:spLocks noChangeArrowheads="1"/>
          </p:cNvSpPr>
          <p:nvPr userDrawn="1"/>
        </p:nvSpPr>
        <p:spPr bwMode="gray">
          <a:xfrm>
            <a:off x="3276600" y="2600535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28791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523919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37731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AutoShape 32"/>
          <p:cNvSpPr>
            <a:spLocks noChangeArrowheads="1"/>
          </p:cNvSpPr>
          <p:nvPr userDrawn="1"/>
        </p:nvSpPr>
        <p:spPr bwMode="gray">
          <a:xfrm>
            <a:off x="3352800" y="4560176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4"/>
          <p:cNvSpPr>
            <a:spLocks noChangeArrowheads="1"/>
          </p:cNvSpPr>
          <p:nvPr userDrawn="1"/>
        </p:nvSpPr>
        <p:spPr bwMode="gray">
          <a:xfrm>
            <a:off x="3276600" y="4693526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18424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4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524445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19763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29580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7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4613221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8" name="AutoShape 24"/>
          <p:cNvSpPr>
            <a:spLocks noChangeArrowheads="1"/>
          </p:cNvSpPr>
          <p:nvPr userDrawn="1"/>
        </p:nvSpPr>
        <p:spPr bwMode="gray">
          <a:xfrm>
            <a:off x="3351820" y="3854115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Oval 28"/>
          <p:cNvSpPr>
            <a:spLocks noChangeArrowheads="1"/>
          </p:cNvSpPr>
          <p:nvPr userDrawn="1"/>
        </p:nvSpPr>
        <p:spPr bwMode="gray">
          <a:xfrm>
            <a:off x="3278795" y="4000165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 Placeholder 140"/>
          <p:cNvSpPr>
            <a:spLocks noGrp="1"/>
          </p:cNvSpPr>
          <p:nvPr>
            <p:ph type="body" sz="quarter" idx="15" hasCustomPrompt="1"/>
          </p:nvPr>
        </p:nvSpPr>
        <p:spPr>
          <a:xfrm>
            <a:off x="3665668" y="3909889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3" name="Line 7"/>
          <p:cNvSpPr>
            <a:spLocks noChangeShapeType="1"/>
          </p:cNvSpPr>
          <p:nvPr userDrawn="1"/>
        </p:nvSpPr>
        <p:spPr bwMode="auto">
          <a:xfrm>
            <a:off x="2869831" y="4799410"/>
            <a:ext cx="480054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0" name="Line 6"/>
          <p:cNvSpPr>
            <a:spLocks noChangeShapeType="1"/>
          </p:cNvSpPr>
          <p:nvPr userDrawn="1"/>
        </p:nvSpPr>
        <p:spPr bwMode="auto">
          <a:xfrm flipV="1">
            <a:off x="2673350" y="299524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1" name="Line 7"/>
          <p:cNvSpPr>
            <a:spLocks noChangeShapeType="1"/>
          </p:cNvSpPr>
          <p:nvPr userDrawn="1"/>
        </p:nvSpPr>
        <p:spPr bwMode="auto">
          <a:xfrm>
            <a:off x="2749550" y="3757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Line 8"/>
          <p:cNvSpPr>
            <a:spLocks noChangeShapeType="1"/>
          </p:cNvSpPr>
          <p:nvPr userDrawn="1"/>
        </p:nvSpPr>
        <p:spPr bwMode="auto">
          <a:xfrm flipV="1">
            <a:off x="2673350" y="4487000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1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AutoShape 22"/>
          <p:cNvSpPr>
            <a:spLocks noChangeArrowheads="1"/>
          </p:cNvSpPr>
          <p:nvPr userDrawn="1"/>
        </p:nvSpPr>
        <p:spPr bwMode="gray">
          <a:xfrm>
            <a:off x="3352800" y="27539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AutoShape 24"/>
          <p:cNvSpPr>
            <a:spLocks noChangeArrowheads="1"/>
          </p:cNvSpPr>
          <p:nvPr userDrawn="1"/>
        </p:nvSpPr>
        <p:spPr bwMode="gray">
          <a:xfrm>
            <a:off x="3349625" y="349689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9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0" name="Oval 27"/>
          <p:cNvSpPr>
            <a:spLocks noChangeArrowheads="1"/>
          </p:cNvSpPr>
          <p:nvPr userDrawn="1"/>
        </p:nvSpPr>
        <p:spPr bwMode="gray">
          <a:xfrm>
            <a:off x="3276600" y="2887290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Oval 28"/>
          <p:cNvSpPr>
            <a:spLocks noChangeArrowheads="1"/>
          </p:cNvSpPr>
          <p:nvPr userDrawn="1"/>
        </p:nvSpPr>
        <p:spPr bwMode="gray">
          <a:xfrm>
            <a:off x="3276600" y="364294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2" name="AutoShape 29"/>
          <p:cNvSpPr>
            <a:spLocks noChangeArrowheads="1"/>
          </p:cNvSpPr>
          <p:nvPr userDrawn="1"/>
        </p:nvSpPr>
        <p:spPr bwMode="gray">
          <a:xfrm>
            <a:off x="3352800" y="4228728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val 31"/>
          <p:cNvSpPr>
            <a:spLocks noChangeArrowheads="1"/>
          </p:cNvSpPr>
          <p:nvPr userDrawn="1"/>
        </p:nvSpPr>
        <p:spPr bwMode="gray">
          <a:xfrm>
            <a:off x="3263900" y="4366840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5" name="AutoShape 32"/>
          <p:cNvSpPr>
            <a:spLocks noChangeArrowheads="1"/>
          </p:cNvSpPr>
          <p:nvPr userDrawn="1"/>
        </p:nvSpPr>
        <p:spPr bwMode="gray">
          <a:xfrm>
            <a:off x="3352800" y="4956171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Oval 34"/>
          <p:cNvSpPr>
            <a:spLocks noChangeArrowheads="1"/>
          </p:cNvSpPr>
          <p:nvPr userDrawn="1"/>
        </p:nvSpPr>
        <p:spPr bwMode="gray">
          <a:xfrm>
            <a:off x="3276600" y="5089521"/>
            <a:ext cx="228600" cy="228600"/>
          </a:xfrm>
          <a:prstGeom prst="ellipse">
            <a:avLst/>
          </a:prstGeom>
          <a:gradFill rotWithShape="1">
            <a:gsLst>
              <a:gs pos="0">
                <a:srgbClr val="DCDC48"/>
              </a:gs>
              <a:gs pos="100000">
                <a:srgbClr val="DCDC48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2" name="Text Placeholder 140"/>
          <p:cNvSpPr>
            <a:spLocks noGrp="1"/>
          </p:cNvSpPr>
          <p:nvPr>
            <p:ph type="body" sz="quarter" idx="11" hasCustomPrompt="1"/>
          </p:nvPr>
        </p:nvSpPr>
        <p:spPr>
          <a:xfrm>
            <a:off x="3660537" y="281120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3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55266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4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428533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45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9345" y="500921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104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mv="urn:schemas-microsoft-com:mac:vml"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 flipV="1">
            <a:off x="2368550" y="2233240"/>
            <a:ext cx="381000" cy="3810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3"/>
          <p:cNvSpPr>
            <a:spLocks noChangeShapeType="1"/>
          </p:cNvSpPr>
          <p:nvPr userDrawn="1"/>
        </p:nvSpPr>
        <p:spPr bwMode="auto">
          <a:xfrm>
            <a:off x="2292350" y="4900240"/>
            <a:ext cx="457200" cy="30480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4"/>
          <p:cNvSpPr>
            <a:spLocks noChangeShapeType="1"/>
          </p:cNvSpPr>
          <p:nvPr userDrawn="1"/>
        </p:nvSpPr>
        <p:spPr bwMode="auto">
          <a:xfrm>
            <a:off x="2749550" y="22332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2749550" y="520504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2749550" y="3229720"/>
            <a:ext cx="6096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 flipV="1">
            <a:off x="2673350" y="4319952"/>
            <a:ext cx="685800" cy="0"/>
          </a:xfrm>
          <a:prstGeom prst="line">
            <a:avLst/>
          </a:prstGeom>
          <a:noFill/>
          <a:ln w="12700" cap="rnd">
            <a:solidFill>
              <a:srgbClr val="003366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304800" y="2380878"/>
            <a:ext cx="2673350" cy="2671762"/>
            <a:chOff x="140" y="1419"/>
            <a:chExt cx="1684" cy="1683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gray">
            <a:xfrm>
              <a:off x="140" y="1419"/>
              <a:ext cx="1684" cy="168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tint val="0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gray">
            <a:xfrm>
              <a:off x="251" y="1528"/>
              <a:ext cx="1461" cy="1463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54118"/>
                    <a:invGamma/>
                  </a:srgbClr>
                </a:gs>
                <a:gs pos="50000">
                  <a:srgbClr val="5BBE4E"/>
                </a:gs>
                <a:gs pos="100000">
                  <a:srgbClr val="5BBE4E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gray">
            <a:xfrm>
              <a:off x="258" y="1536"/>
              <a:ext cx="1461" cy="1462"/>
            </a:xfrm>
            <a:prstGeom prst="ellipse">
              <a:avLst/>
            </a:prstGeom>
            <a:gradFill rotWithShape="1">
              <a:gsLst>
                <a:gs pos="0">
                  <a:srgbClr val="5BBE4E">
                    <a:gamma/>
                    <a:shade val="63529"/>
                    <a:invGamma/>
                  </a:srgbClr>
                </a:gs>
                <a:gs pos="100000">
                  <a:srgbClr val="5BBE4E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gray">
            <a:xfrm>
              <a:off x="323" y="1602"/>
              <a:ext cx="1317" cy="1316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gray">
            <a:xfrm>
              <a:off x="344" y="1623"/>
              <a:ext cx="1276" cy="127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360" y="1630"/>
              <a:ext cx="1246" cy="124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374" y="1642"/>
              <a:ext cx="1184" cy="116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443" y="1675"/>
              <a:ext cx="1053" cy="9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Picture 19" descr="mark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52" y="1773"/>
              <a:ext cx="1011" cy="1003"/>
            </a:xfrm>
            <a:prstGeom prst="rect">
              <a:avLst/>
            </a:prstGeom>
            <a:noFill/>
          </p:spPr>
        </p:pic>
      </p:grpSp>
      <p:sp>
        <p:nvSpPr>
          <p:cNvPr id="23" name="AutoShape 20"/>
          <p:cNvSpPr>
            <a:spLocks noChangeArrowheads="1"/>
          </p:cNvSpPr>
          <p:nvPr userDrawn="1"/>
        </p:nvSpPr>
        <p:spPr bwMode="gray">
          <a:xfrm>
            <a:off x="3352800" y="200464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AutoShape 24"/>
          <p:cNvSpPr>
            <a:spLocks noChangeArrowheads="1"/>
          </p:cNvSpPr>
          <p:nvPr userDrawn="1"/>
        </p:nvSpPr>
        <p:spPr bwMode="gray">
          <a:xfrm>
            <a:off x="3349625" y="2969370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val 26"/>
          <p:cNvSpPr>
            <a:spLocks noChangeArrowheads="1"/>
          </p:cNvSpPr>
          <p:nvPr userDrawn="1"/>
        </p:nvSpPr>
        <p:spPr bwMode="gray">
          <a:xfrm>
            <a:off x="3263900" y="2122115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val 28"/>
          <p:cNvSpPr>
            <a:spLocks noChangeArrowheads="1"/>
          </p:cNvSpPr>
          <p:nvPr userDrawn="1"/>
        </p:nvSpPr>
        <p:spPr bwMode="gray">
          <a:xfrm>
            <a:off x="3276600" y="3115420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AutoShape 29"/>
          <p:cNvSpPr>
            <a:spLocks noChangeArrowheads="1"/>
          </p:cNvSpPr>
          <p:nvPr userDrawn="1"/>
        </p:nvSpPr>
        <p:spPr bwMode="gray">
          <a:xfrm>
            <a:off x="3352800" y="494967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val 31"/>
          <p:cNvSpPr>
            <a:spLocks noChangeArrowheads="1"/>
          </p:cNvSpPr>
          <p:nvPr userDrawn="1"/>
        </p:nvSpPr>
        <p:spPr bwMode="gray">
          <a:xfrm>
            <a:off x="3263900" y="5087784"/>
            <a:ext cx="228600" cy="228600"/>
          </a:xfrm>
          <a:prstGeom prst="ellipse">
            <a:avLst/>
          </a:prstGeom>
          <a:gradFill rotWithShape="1">
            <a:gsLst>
              <a:gs pos="0">
                <a:srgbClr val="E96E29"/>
              </a:gs>
              <a:gs pos="100000">
                <a:srgbClr val="E96E29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Placeholder 140"/>
          <p:cNvSpPr>
            <a:spLocks noGrp="1"/>
          </p:cNvSpPr>
          <p:nvPr>
            <p:ph type="body" sz="quarter" idx="10" hasCustomPrompt="1"/>
          </p:nvPr>
        </p:nvSpPr>
        <p:spPr>
          <a:xfrm>
            <a:off x="3648809" y="20609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5" name="Text Placeholder 140"/>
          <p:cNvSpPr>
            <a:spLocks noGrp="1"/>
          </p:cNvSpPr>
          <p:nvPr>
            <p:ph type="body" sz="quarter" idx="12" hasCustomPrompt="1"/>
          </p:nvPr>
        </p:nvSpPr>
        <p:spPr>
          <a:xfrm>
            <a:off x="3663473" y="3025144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36" name="Text Placeholder 140"/>
          <p:cNvSpPr>
            <a:spLocks noGrp="1"/>
          </p:cNvSpPr>
          <p:nvPr>
            <p:ph type="body" sz="quarter" idx="13" hasCustomPrompt="1"/>
          </p:nvPr>
        </p:nvSpPr>
        <p:spPr>
          <a:xfrm>
            <a:off x="3666409" y="5006280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44" name="AutoShape 24"/>
          <p:cNvSpPr>
            <a:spLocks noChangeArrowheads="1"/>
          </p:cNvSpPr>
          <p:nvPr userDrawn="1"/>
        </p:nvSpPr>
        <p:spPr bwMode="gray">
          <a:xfrm>
            <a:off x="3352561" y="4053722"/>
            <a:ext cx="5105400" cy="4889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Oval 28"/>
          <p:cNvSpPr>
            <a:spLocks noChangeArrowheads="1"/>
          </p:cNvSpPr>
          <p:nvPr userDrawn="1"/>
        </p:nvSpPr>
        <p:spPr bwMode="gray">
          <a:xfrm>
            <a:off x="3279536" y="4199772"/>
            <a:ext cx="228600" cy="228600"/>
          </a:xfrm>
          <a:prstGeom prst="ellipse">
            <a:avLst/>
          </a:prstGeom>
          <a:gradFill rotWithShape="1">
            <a:gsLst>
              <a:gs pos="0">
                <a:srgbClr val="8F038F"/>
              </a:gs>
              <a:gs pos="100000">
                <a:srgbClr val="8F038F">
                  <a:gamma/>
                  <a:shade val="66667"/>
                  <a:invGamma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rgbClr val="DDDDDD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 Placeholder 140"/>
          <p:cNvSpPr>
            <a:spLocks noGrp="1"/>
          </p:cNvSpPr>
          <p:nvPr>
            <p:ph type="body" sz="quarter" idx="14" hasCustomPrompt="1"/>
          </p:nvPr>
        </p:nvSpPr>
        <p:spPr>
          <a:xfrm>
            <a:off x="3666409" y="4109496"/>
            <a:ext cx="4633545" cy="388686"/>
          </a:xfrm>
        </p:spPr>
        <p:txBody>
          <a:bodyPr>
            <a:noAutofit/>
          </a:bodyPr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19886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5369"/>
            <a:ext cx="7886700" cy="426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9434" y="6334489"/>
            <a:ext cx="927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5719" y="63298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2"/>
                </a:solidFill>
                <a:latin typeface="Arial Narrow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" y="6175630"/>
            <a:ext cx="9144000" cy="68237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397977" y="4624751"/>
            <a:ext cx="844058" cy="364001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8" y="6159045"/>
            <a:ext cx="2190446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1220" y="6190527"/>
            <a:ext cx="1933187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948" y="6237174"/>
            <a:ext cx="2845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>
                <a:solidFill>
                  <a:srgbClr val="092A67"/>
                </a:solidFill>
              </a:rPr>
              <a:t>THU DUC COLLEGE OF TECHNOLOGY</a:t>
            </a: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25" y="6228382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8" y="6224952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2" r:id="rId8"/>
    <p:sldLayoutId id="2147483663" r:id="rId9"/>
    <p:sldLayoutId id="214748366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Arial Narrow" pitchFamily="34" charset="0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b="1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v"/>
        <a:defRPr sz="28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 baseline="0">
          <a:solidFill>
            <a:schemeClr val="accent2"/>
          </a:solidFill>
          <a:latin typeface="Arial Narrow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ü"/>
        <a:defRPr sz="2000" kern="1200" baseline="0">
          <a:solidFill>
            <a:schemeClr val="accent1">
              <a:lumMod val="75000"/>
            </a:schemeClr>
          </a:solidFill>
          <a:latin typeface="Arial Narrow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Ø"/>
        <a:defRPr sz="1800" kern="1200">
          <a:solidFill>
            <a:schemeClr val="accent2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iff"/><Relationship Id="rId4" Type="http://schemas.openxmlformats.org/officeDocument/2006/relationships/image" Target="../media/image72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tif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tiff"/><Relationship Id="rId5" Type="http://schemas.openxmlformats.org/officeDocument/2006/relationships/image" Target="../media/image105.tiff"/><Relationship Id="rId4" Type="http://schemas.openxmlformats.org/officeDocument/2006/relationships/image" Target="../media/image104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TỔNG QUAN VỀ PHÁT TRIỂN ỨNG DỤNG TRÊN IOS VÀ NGÔN NGỮ SWIFT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IOS</a:t>
            </a:r>
          </a:p>
          <a:p>
            <a:r>
              <a:rPr lang="en-US" dirty="0"/>
              <a:t>Tiêu Kim Cương</a:t>
            </a:r>
          </a:p>
        </p:txBody>
      </p:sp>
    </p:spTree>
    <p:extLst>
      <p:ext uri="{BB962C8B-B14F-4D97-AF65-F5344CB8AC3E}">
        <p14:creationId xmlns:p14="http://schemas.microsoft.com/office/powerpoint/2010/main" val="357197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44DA-0624-D440-B2D1-1CEDA0FB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MÔ HÌNH MVC TRONG LẬP TRÌNH 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99CB7-F774-5646-8CA9-21F6BC278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DE0C5-A45B-AC4A-9A70-03E19A38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0"/>
            <a:ext cx="7886700" cy="448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3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44DA-0624-D440-B2D1-1CEDA0FB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MÔ HÌNH MVC TRONG LẬP TRÌNH 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99CB7-F774-5646-8CA9-21F6BC278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8C597-079D-0049-85C3-43AB3333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35369"/>
            <a:ext cx="7886700" cy="42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7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PHÁT TRIỂN ỨNG DỤNG TRÊN 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63C96-4796-0442-BD12-2887F565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88D7-824B-1B4D-BFAD-C36BB6B4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0"/>
            <a:ext cx="7886700" cy="44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97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767D-B463-7F43-8E13-153513E1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38426"/>
            <a:ext cx="7886700" cy="1057275"/>
          </a:xfrm>
        </p:spPr>
        <p:txBody>
          <a:bodyPr/>
          <a:lstStyle/>
          <a:p>
            <a:pPr algn="ctr"/>
            <a:r>
              <a:rPr lang="en-US" dirty="0"/>
              <a:t>DEMO TO CALCULATOR APP</a:t>
            </a:r>
          </a:p>
        </p:txBody>
      </p:sp>
    </p:spTree>
    <p:extLst>
      <p:ext uri="{BB962C8B-B14F-4D97-AF65-F5344CB8AC3E}">
        <p14:creationId xmlns:p14="http://schemas.microsoft.com/office/powerpoint/2010/main" val="299095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: import &lt;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&gt;</a:t>
            </a:r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import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Objective-C framework (</a:t>
            </a:r>
            <a:r>
              <a:rPr lang="en-US" dirty="0" err="1"/>
              <a:t>hoặc</a:t>
            </a:r>
            <a:r>
              <a:rPr lang="en-US" dirty="0"/>
              <a:t> C library)</a:t>
            </a:r>
          </a:p>
          <a:p>
            <a:pPr lvl="1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</a:t>
            </a:r>
          </a:p>
          <a:p>
            <a:pPr lvl="3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(Keyword):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(import, …)</a:t>
            </a:r>
          </a:p>
          <a:p>
            <a:pPr lvl="3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(Identifier):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,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…</a:t>
            </a:r>
          </a:p>
          <a:p>
            <a:pPr lvl="3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(Symbol): ‘(’, ‘)’, ‘,’, ‘_’, ‘+’, ‘-’, ‘=’…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/>
              <a:t>print("test!")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vựng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print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), ‘(’, ‘)’ (Hai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“test!” (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1576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/>
              <a:t>Comment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C: Comment </a:t>
            </a:r>
            <a:r>
              <a:rPr lang="en-US" dirty="0" err="1"/>
              <a:t>khối</a:t>
            </a:r>
            <a:r>
              <a:rPr lang="en-US" dirty="0"/>
              <a:t> /*  */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//</a:t>
            </a:r>
          </a:p>
          <a:p>
            <a:pPr lvl="2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comment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1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‘;’</a:t>
            </a:r>
          </a:p>
          <a:p>
            <a:pPr lvl="2"/>
            <a:r>
              <a:rPr lang="en-US" dirty="0"/>
              <a:t>Swift 4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‘;’</a:t>
            </a:r>
          </a:p>
          <a:p>
            <a:pPr lvl="2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dòng</a:t>
            </a:r>
            <a:r>
              <a:rPr lang="en-US" dirty="0"/>
              <a:t>: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‘;’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  <a:p>
            <a:pPr lvl="1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 (</a:t>
            </a:r>
            <a:r>
              <a:rPr lang="en-US" dirty="0" err="1"/>
              <a:t>Giống</a:t>
            </a:r>
            <a:r>
              <a:rPr lang="en-US" dirty="0"/>
              <a:t> C)</a:t>
            </a:r>
          </a:p>
          <a:p>
            <a:pPr lvl="2"/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(a-z, A-Z)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‘_’</a:t>
            </a:r>
          </a:p>
          <a:p>
            <a:pPr lvl="2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, </a:t>
            </a:r>
            <a:r>
              <a:rPr lang="en-US" dirty="0" err="1"/>
              <a:t>số</a:t>
            </a:r>
            <a:r>
              <a:rPr lang="en-US" dirty="0"/>
              <a:t> (0-9), </a:t>
            </a:r>
            <a:r>
              <a:rPr lang="en-US" dirty="0" err="1"/>
              <a:t>hoặc</a:t>
            </a:r>
            <a:r>
              <a:rPr lang="en-US" dirty="0"/>
              <a:t> ‘_’</a:t>
            </a:r>
          </a:p>
          <a:p>
            <a:pPr lvl="2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hoa</a:t>
            </a:r>
            <a:r>
              <a:rPr lang="en-US" dirty="0"/>
              <a:t>,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thường</a:t>
            </a:r>
            <a:endParaRPr lang="en-US" dirty="0"/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(letters)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ja-JP" altLang="en-US"/>
              <a:t>你好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9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 (</a:t>
            </a:r>
            <a:r>
              <a:rPr lang="en-US" dirty="0" err="1"/>
              <a:t>Giống</a:t>
            </a:r>
            <a:r>
              <a:rPr lang="en-US" dirty="0"/>
              <a:t> C)</a:t>
            </a:r>
          </a:p>
          <a:p>
            <a:pPr lvl="2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(@, %, #...)</a:t>
            </a:r>
          </a:p>
          <a:p>
            <a:pPr lvl="2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3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`class`</a:t>
            </a:r>
          </a:p>
          <a:p>
            <a:pPr lvl="1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7B4B7-C091-9E4D-B730-87F466D2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4171950"/>
            <a:ext cx="7909560" cy="18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1A30B-021A-7643-B1CD-6F49C5D4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3006969"/>
            <a:ext cx="7909560" cy="1507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90883-17FC-0647-8154-00ECB27C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4938554"/>
            <a:ext cx="7909560" cy="13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11AE1-0271-874B-9E16-9FA8F731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21273"/>
            <a:ext cx="7886700" cy="1870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57C34-69A0-6C49-B87F-BD857B53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4892041"/>
            <a:ext cx="7909560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9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(whitespace)</a:t>
            </a:r>
          </a:p>
          <a:p>
            <a:pPr lvl="2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endParaRPr lang="en-US" dirty="0"/>
          </a:p>
          <a:p>
            <a:pPr marL="914400" lvl="2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 </a:t>
            </a:r>
          </a:p>
          <a:p>
            <a:pPr marL="914400" lvl="2" indent="0">
              <a:buNone/>
            </a:pPr>
            <a:r>
              <a:rPr lang="en-US" dirty="0"/>
              <a:t>           </a:t>
            </a:r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fruit = apples + oranges //get the total fruits</a:t>
            </a:r>
          </a:p>
          <a:p>
            <a:pPr lvl="2"/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3E4B7-D979-E342-ACBE-50A206600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4293283"/>
            <a:ext cx="7226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6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ĐÁNH GIÁ HỌC PHẦN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030" y="1499281"/>
            <a:ext cx="8526780" cy="46060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(30%)</a:t>
            </a:r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(10%)</a:t>
            </a:r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(10%)</a:t>
            </a:r>
          </a:p>
          <a:p>
            <a:pPr lvl="1"/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Webservice</a:t>
            </a:r>
            <a:r>
              <a:rPr lang="en-US" dirty="0"/>
              <a:t> + Map + Location (10%)</a:t>
            </a:r>
          </a:p>
          <a:p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(20%)</a:t>
            </a:r>
          </a:p>
          <a:p>
            <a:pPr lvl="1"/>
            <a:r>
              <a:rPr lang="en-US" dirty="0"/>
              <a:t>SRS (10%)</a:t>
            </a:r>
          </a:p>
          <a:p>
            <a:pPr lvl="1"/>
            <a:r>
              <a:rPr lang="en-US" dirty="0"/>
              <a:t>SDS (10%)</a:t>
            </a:r>
          </a:p>
          <a:p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(50%)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Redmine</a:t>
            </a:r>
            <a:r>
              <a:rPr lang="en-US" dirty="0"/>
              <a:t>, </a:t>
            </a:r>
            <a:r>
              <a:rPr lang="en-US" dirty="0" err="1"/>
              <a:t>Git</a:t>
            </a:r>
            <a:r>
              <a:rPr lang="en-US" dirty="0"/>
              <a:t> (10%)</a:t>
            </a:r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(30%)</a:t>
            </a:r>
          </a:p>
          <a:p>
            <a:pPr lvl="1"/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(10%)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1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Hằng</a:t>
            </a:r>
            <a:r>
              <a:rPr lang="en-US" dirty="0"/>
              <a:t> (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C)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Log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‘print’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print(“Items to print”, separator: “Value ” , Terminator: “Value”)</a:t>
            </a:r>
            <a:endParaRPr lang="en-US" dirty="0"/>
          </a:p>
          <a:p>
            <a:pPr lvl="2"/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: terminator </a:t>
            </a:r>
            <a:r>
              <a:rPr lang="en-US" dirty="0" err="1"/>
              <a:t>là</a:t>
            </a:r>
            <a:r>
              <a:rPr lang="en-US" dirty="0"/>
              <a:t> ‘\n’ </a:t>
            </a:r>
            <a:r>
              <a:rPr lang="en-US" dirty="0" err="1"/>
              <a:t>và</a:t>
            </a:r>
            <a:r>
              <a:rPr lang="en-US" dirty="0"/>
              <a:t> separator </a:t>
            </a:r>
            <a:r>
              <a:rPr lang="en-US" dirty="0" err="1"/>
              <a:t>là</a:t>
            </a:r>
            <a:r>
              <a:rPr lang="en-US" dirty="0"/>
              <a:t> ‘ ’ (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084D-53CD-274B-8768-E710DB73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2673350"/>
            <a:ext cx="5854700" cy="13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0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Swift</a:t>
            </a:r>
          </a:p>
          <a:p>
            <a:pPr lvl="1"/>
            <a:r>
              <a:rPr lang="en-US" dirty="0"/>
              <a:t>Log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print(“Value one”): terminator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separator </a:t>
            </a:r>
            <a:r>
              <a:rPr lang="en-US" dirty="0" err="1">
                <a:solidFill>
                  <a:schemeClr val="tx1"/>
                </a:solidFill>
              </a:rPr>
              <a:t>lấy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</a:t>
            </a:r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print("Value one", "Value two", separator: " : ", terminator: " #\n")</a:t>
            </a:r>
          </a:p>
          <a:p>
            <a:pPr marL="914400" lvl="2" indent="0">
              <a:buNone/>
            </a:pPr>
            <a:r>
              <a:rPr lang="en-US" dirty="0" err="1"/>
              <a:t>Sẽ</a:t>
            </a:r>
            <a:r>
              <a:rPr lang="en-US" dirty="0"/>
              <a:t> log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Value one : Value two #   //(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dòng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528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(Data types)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2"/>
            <a:r>
              <a:rPr lang="en-US" dirty="0" err="1"/>
              <a:t>Int</a:t>
            </a:r>
            <a:r>
              <a:rPr lang="en-US" dirty="0"/>
              <a:t>/</a:t>
            </a:r>
            <a:r>
              <a:rPr lang="en-US" dirty="0" err="1"/>
              <a:t>UInt</a:t>
            </a:r>
            <a:r>
              <a:rPr lang="en-US" dirty="0"/>
              <a:t>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/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dấu</a:t>
            </a:r>
            <a:endParaRPr lang="en-US" dirty="0"/>
          </a:p>
          <a:p>
            <a:pPr lvl="3"/>
            <a:r>
              <a:rPr lang="en-US" dirty="0"/>
              <a:t>Int32/ Int64: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32 bit/64 bit</a:t>
            </a:r>
          </a:p>
          <a:p>
            <a:pPr lvl="3"/>
            <a:r>
              <a:rPr lang="en-US" dirty="0"/>
              <a:t>UInt32/UInt64: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32 bit/64 bit</a:t>
            </a:r>
          </a:p>
          <a:p>
            <a:pPr lvl="2"/>
            <a:r>
              <a:rPr lang="en-US" dirty="0"/>
              <a:t>Float: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  <a:p>
            <a:pPr lvl="2"/>
            <a:r>
              <a:rPr lang="en-US" dirty="0"/>
              <a:t>Double: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kép</a:t>
            </a:r>
            <a:endParaRPr lang="en-US" dirty="0"/>
          </a:p>
          <a:p>
            <a:pPr lvl="2"/>
            <a:r>
              <a:rPr lang="en-US" dirty="0"/>
              <a:t>Bool: </a:t>
            </a:r>
            <a:r>
              <a:rPr lang="en-US" dirty="0" err="1"/>
              <a:t>Kiểu</a:t>
            </a:r>
            <a:r>
              <a:rPr lang="en-US" dirty="0"/>
              <a:t> logic (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true </a:t>
            </a:r>
            <a:r>
              <a:rPr lang="en-US" dirty="0" err="1"/>
              <a:t>hoặc</a:t>
            </a:r>
            <a:r>
              <a:rPr lang="en-US" dirty="0"/>
              <a:t> false)</a:t>
            </a:r>
          </a:p>
          <a:p>
            <a:pPr lvl="2"/>
            <a:r>
              <a:rPr lang="en-US" dirty="0"/>
              <a:t>String: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lvl="2"/>
            <a:r>
              <a:rPr lang="en-US" dirty="0"/>
              <a:t>Character: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  <a:p>
            <a:pPr lvl="2"/>
            <a:r>
              <a:rPr lang="en-US" dirty="0"/>
              <a:t>Optional: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pPr lvl="2"/>
            <a:r>
              <a:rPr lang="en-US" dirty="0"/>
              <a:t>Tuples: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338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(Data types)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2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</a:t>
            </a:r>
          </a:p>
          <a:p>
            <a:pPr lvl="3"/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32 bit: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Int32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3"/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64 bit: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Int64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3"/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32 bit: </a:t>
            </a:r>
            <a:r>
              <a:rPr lang="en-US" dirty="0" err="1"/>
              <a:t>UInt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UInt32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3"/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64 bit: </a:t>
            </a:r>
            <a:r>
              <a:rPr lang="en-US" dirty="0" err="1"/>
              <a:t>UInt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UInt64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3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Int8, Int16, UInt8, UInt16…</a:t>
            </a:r>
          </a:p>
          <a:p>
            <a:pPr lvl="3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3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(Data types)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2"/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9B1C3-346C-934D-8754-DE4DD59E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71799"/>
            <a:ext cx="7886700" cy="30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7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(Data types)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b="1" dirty="0"/>
              <a:t>Aliases</a:t>
            </a:r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endParaRPr lang="en-US" dirty="0"/>
          </a:p>
          <a:p>
            <a:pPr lvl="3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typealias</a:t>
            </a:r>
            <a:r>
              <a:rPr lang="en-US" dirty="0"/>
              <a:t>: </a:t>
            </a:r>
            <a:r>
              <a:rPr lang="en-US" dirty="0" err="1"/>
              <a:t>typealias</a:t>
            </a:r>
            <a:r>
              <a:rPr lang="en-US" dirty="0"/>
              <a:t> </a:t>
            </a:r>
            <a:r>
              <a:rPr lang="en-US" dirty="0" err="1"/>
              <a:t>newname</a:t>
            </a:r>
            <a:r>
              <a:rPr lang="en-US" dirty="0"/>
              <a:t> = type</a:t>
            </a:r>
          </a:p>
          <a:p>
            <a:pPr lvl="3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typealias</a:t>
            </a:r>
            <a:r>
              <a:rPr lang="en-US" dirty="0"/>
              <a:t> </a:t>
            </a:r>
            <a:r>
              <a:rPr lang="en-US" dirty="0" err="1"/>
              <a:t>soNguyen</a:t>
            </a:r>
            <a:r>
              <a:rPr lang="en-US" dirty="0"/>
              <a:t> =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: Character</a:t>
            </a:r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: Structure, Class</a:t>
            </a:r>
          </a:p>
          <a:p>
            <a:pPr lvl="1"/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2"/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Swift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,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= 100 //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varB</a:t>
            </a:r>
            <a:r>
              <a:rPr lang="en-US" dirty="0"/>
              <a:t> = 3 + 0.14159 // </a:t>
            </a:r>
            <a:r>
              <a:rPr lang="en-US" dirty="0" err="1"/>
              <a:t>varB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Double</a:t>
            </a:r>
          </a:p>
        </p:txBody>
      </p:sp>
    </p:spTree>
    <p:extLst>
      <p:ext uri="{BB962C8B-B14F-4D97-AF65-F5344CB8AC3E}">
        <p14:creationId xmlns:p14="http://schemas.microsoft.com/office/powerpoint/2010/main" val="3955962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), </a:t>
            </a:r>
            <a:r>
              <a:rPr lang="en-US" dirty="0" err="1"/>
              <a:t>hằng</a:t>
            </a:r>
            <a:r>
              <a:rPr lang="en-US" dirty="0"/>
              <a:t> (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let)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1: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tenBien</a:t>
            </a:r>
            <a:r>
              <a:rPr lang="en-US" dirty="0"/>
              <a:t> = &lt;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&gt;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tuoi</a:t>
            </a:r>
            <a:r>
              <a:rPr lang="en-US" dirty="0"/>
              <a:t> = 45</a:t>
            </a:r>
          </a:p>
          <a:p>
            <a:pPr lvl="2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Unicode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= 45 // OK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tenBien:Kieu</a:t>
            </a:r>
            <a:r>
              <a:rPr lang="en-US" dirty="0"/>
              <a:t> = [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]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tuoi</a:t>
            </a:r>
            <a:r>
              <a:rPr lang="en-US" dirty="0"/>
              <a:t> :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Log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\(</a:t>
            </a:r>
            <a:r>
              <a:rPr lang="en-US" dirty="0" err="1"/>
              <a:t>tenBien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marL="914400" lvl="2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tuoi</a:t>
            </a:r>
            <a:r>
              <a:rPr lang="en-US" dirty="0"/>
              <a:t> = 45</a:t>
            </a:r>
          </a:p>
          <a:p>
            <a:pPr marL="914400" lvl="2" indent="0">
              <a:buNone/>
            </a:pPr>
            <a:r>
              <a:rPr lang="en-US" dirty="0"/>
              <a:t>print(“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\(</a:t>
            </a:r>
            <a:r>
              <a:rPr lang="en-US" dirty="0" err="1"/>
              <a:t>tuoi</a:t>
            </a:r>
            <a:r>
              <a:rPr lang="en-US" dirty="0"/>
              <a:t>)”)</a:t>
            </a:r>
          </a:p>
        </p:txBody>
      </p:sp>
    </p:spTree>
    <p:extLst>
      <p:ext uri="{BB962C8B-B14F-4D97-AF65-F5344CB8AC3E}">
        <p14:creationId xmlns:p14="http://schemas.microsoft.com/office/powerpoint/2010/main" val="654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tenBien</a:t>
            </a:r>
            <a:r>
              <a:rPr lang="en-US" dirty="0"/>
              <a:t> : </a:t>
            </a:r>
            <a:r>
              <a:rPr lang="en-US" dirty="0" err="1"/>
              <a:t>Kieu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maBuuDien</a:t>
            </a:r>
            <a:r>
              <a:rPr lang="en-US" dirty="0"/>
              <a:t> : </a:t>
            </a:r>
            <a:r>
              <a:rPr lang="en-US" dirty="0" err="1"/>
              <a:t>Int</a:t>
            </a:r>
            <a:r>
              <a:rPr lang="en-US" dirty="0"/>
              <a:t>? ;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biDanh</a:t>
            </a:r>
            <a:r>
              <a:rPr lang="en-US" dirty="0"/>
              <a:t> : String? = nil</a:t>
            </a:r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Optional (unwrap):</a:t>
            </a:r>
          </a:p>
          <a:p>
            <a:pPr lvl="2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tường</a:t>
            </a:r>
            <a:r>
              <a:rPr lang="en-US" dirty="0"/>
              <a:t> minh: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‘!’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  <a:p>
            <a:pPr lvl="2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: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Optional </a:t>
            </a:r>
            <a:r>
              <a:rPr lang="en-US" dirty="0" err="1"/>
              <a:t>bằng</a:t>
            </a:r>
            <a:r>
              <a:rPr lang="en-US" dirty="0"/>
              <a:t> ‘!’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‘?’,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‘!’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 binding: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if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A177D-8712-8B40-BEB5-BBC536D7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4947920"/>
            <a:ext cx="5181600" cy="10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</a:t>
            </a:r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EA7CC-55B6-6149-85F6-F47664F8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2757170"/>
            <a:ext cx="5702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9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Tuples (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thongTinSV</a:t>
            </a:r>
            <a:r>
              <a:rPr lang="en-US" dirty="0"/>
              <a:t> = (“Nguyen Van A”, 1990, “HN”)</a:t>
            </a:r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Tuples: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index (</a:t>
            </a:r>
            <a:r>
              <a:rPr lang="en-US" dirty="0" err="1"/>
              <a:t>từ</a:t>
            </a:r>
            <a:r>
              <a:rPr lang="en-US" dirty="0"/>
              <a:t> 0)</a:t>
            </a:r>
          </a:p>
          <a:p>
            <a:pPr lvl="2"/>
            <a:r>
              <a:rPr lang="en-US" dirty="0"/>
              <a:t>print(“Ten: \(thongTinSV.0),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: \(thongTinSV.1)”)</a:t>
            </a:r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 (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):</a:t>
            </a:r>
          </a:p>
          <a:p>
            <a:pPr marL="457200" lvl="1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tupleName</a:t>
            </a:r>
            <a:r>
              <a:rPr lang="en-US" dirty="0"/>
              <a:t> = (ten1: value 1, ten2: value 2…)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92EFD-4C15-5B49-9D57-9B11B07D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2663190"/>
            <a:ext cx="7226300" cy="66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0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09701"/>
            <a:ext cx="7886700" cy="45796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IOS</a:t>
            </a:r>
          </a:p>
          <a:p>
            <a:pPr lvl="1"/>
            <a:r>
              <a:rPr lang="en-US" dirty="0"/>
              <a:t>iPhone OS: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iPhone</a:t>
            </a:r>
          </a:p>
          <a:p>
            <a:pPr lvl="1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Apple</a:t>
            </a:r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(Sau Android)</a:t>
            </a:r>
          </a:p>
          <a:p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IOS</a:t>
            </a:r>
          </a:p>
          <a:p>
            <a:pPr lvl="1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IOS (iPhone, iPad, …)</a:t>
            </a:r>
          </a:p>
          <a:p>
            <a:pPr lvl="1"/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: </a:t>
            </a:r>
            <a:r>
              <a:rPr lang="en-US" dirty="0" err="1"/>
              <a:t>Xcode</a:t>
            </a:r>
            <a:endParaRPr lang="en-US" dirty="0"/>
          </a:p>
          <a:p>
            <a:pPr lvl="1"/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: </a:t>
            </a:r>
            <a:r>
              <a:rPr lang="en-US" b="1" dirty="0"/>
              <a:t>Swift</a:t>
            </a:r>
            <a:r>
              <a:rPr lang="en-US" dirty="0"/>
              <a:t>, Objective C</a:t>
            </a:r>
          </a:p>
          <a:p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IOS</a:t>
            </a:r>
          </a:p>
          <a:p>
            <a:pPr lvl="1"/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lvl="1"/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tầng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90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Tuples (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</a:t>
            </a:r>
          </a:p>
          <a:p>
            <a:pPr marL="457200" lvl="1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thongTinSV</a:t>
            </a:r>
            <a:r>
              <a:rPr lang="en-US" dirty="0"/>
              <a:t> = (</a:t>
            </a:r>
            <a:r>
              <a:rPr lang="en-US" dirty="0" err="1"/>
              <a:t>hoTen</a:t>
            </a:r>
            <a:r>
              <a:rPr lang="en-US" dirty="0"/>
              <a:t>: "Nguyen Van A", </a:t>
            </a:r>
            <a:r>
              <a:rPr lang="en-US" dirty="0" err="1"/>
              <a:t>namSinh</a:t>
            </a:r>
            <a:r>
              <a:rPr lang="en-US" dirty="0"/>
              <a:t>: 1990, </a:t>
            </a:r>
            <a:r>
              <a:rPr lang="en-US" dirty="0" err="1"/>
              <a:t>queQuan</a:t>
            </a:r>
            <a:r>
              <a:rPr lang="en-US" dirty="0"/>
              <a:t>: "HN") </a:t>
            </a:r>
          </a:p>
          <a:p>
            <a:pPr marL="457200" lvl="1" indent="0">
              <a:buNone/>
            </a:pPr>
            <a:r>
              <a:rPr lang="en-US" dirty="0"/>
              <a:t>print("Ten: \(</a:t>
            </a:r>
            <a:r>
              <a:rPr lang="en-US" dirty="0" err="1"/>
              <a:t>thongTinSV.hoTen</a:t>
            </a:r>
            <a:r>
              <a:rPr lang="en-US" dirty="0"/>
              <a:t>), Nam </a:t>
            </a:r>
            <a:r>
              <a:rPr lang="en-US" dirty="0" err="1"/>
              <a:t>sinh</a:t>
            </a:r>
            <a:r>
              <a:rPr lang="en-US" dirty="0"/>
              <a:t>: \(</a:t>
            </a:r>
            <a:r>
              <a:rPr lang="en-US" dirty="0" err="1"/>
              <a:t>thongTinSV.namSinh</a:t>
            </a:r>
            <a:r>
              <a:rPr lang="en-US" dirty="0"/>
              <a:t>)"); </a:t>
            </a:r>
          </a:p>
          <a:p>
            <a:r>
              <a:rPr lang="en-US" b="0" dirty="0"/>
              <a:t> </a:t>
            </a:r>
            <a:r>
              <a:rPr lang="en-US" b="0" dirty="0" err="1"/>
              <a:t>Một</a:t>
            </a:r>
            <a:r>
              <a:rPr lang="en-US" b="0" dirty="0"/>
              <a:t>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lưu</a:t>
            </a:r>
            <a:r>
              <a:rPr lang="en-US" b="0" dirty="0"/>
              <a:t> </a:t>
            </a:r>
            <a:r>
              <a:rPr lang="en-US" b="0" dirty="0" err="1"/>
              <a:t>ý</a:t>
            </a:r>
            <a:r>
              <a:rPr lang="en-US" b="0" dirty="0"/>
              <a:t>: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: let </a:t>
            </a:r>
            <a:r>
              <a:rPr lang="en-US" dirty="0" err="1"/>
              <a:t>binaryInteger</a:t>
            </a:r>
            <a:r>
              <a:rPr lang="en-US" dirty="0"/>
              <a:t> = 0b10001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Hexa</a:t>
            </a:r>
            <a:r>
              <a:rPr lang="en-US" dirty="0"/>
              <a:t>: let </a:t>
            </a:r>
            <a:r>
              <a:rPr lang="en-US" dirty="0" err="1"/>
              <a:t>hexadecimalInteger</a:t>
            </a:r>
            <a:r>
              <a:rPr lang="en-US" dirty="0"/>
              <a:t> = 0x11</a:t>
            </a:r>
          </a:p>
        </p:txBody>
      </p:sp>
    </p:spTree>
    <p:extLst>
      <p:ext uri="{BB962C8B-B14F-4D97-AF65-F5344CB8AC3E}">
        <p14:creationId xmlns:p14="http://schemas.microsoft.com/office/powerpoint/2010/main" val="2538830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thoát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AF1E-CE00-C148-B31D-FA5D459D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2091690"/>
            <a:ext cx="7898130" cy="41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66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635369"/>
            <a:ext cx="8218170" cy="426426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(A=10, B=20)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15751-EBCE-474C-A5A8-BBEDB071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2114550"/>
            <a:ext cx="7909560" cy="38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36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268731"/>
            <a:ext cx="8218170" cy="463090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(A=10, B=20)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4DD88-C801-784E-9489-EEBDD06E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14500"/>
            <a:ext cx="78867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8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logic (A=1, B=0)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D423C-CB5C-424C-A721-608028A7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981"/>
            <a:ext cx="7886700" cy="2194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9D6E9-9B4E-354E-894E-231FD08B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4270114"/>
            <a:ext cx="7909560" cy="9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2C88A-0454-3A43-BD8A-17ED97D4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2247658"/>
            <a:ext cx="7909560" cy="21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3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200150"/>
            <a:ext cx="8218170" cy="4699489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bit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FC4E5-D492-AC41-867F-CECAEBEC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9" y="1634490"/>
            <a:ext cx="7909561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34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gán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DF66E-48B3-EC4C-8922-5E1AC611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925425"/>
            <a:ext cx="7909560" cy="38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55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23CBD-60D3-D044-9D6A-9F6E877BD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897380"/>
            <a:ext cx="7909560" cy="41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42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65287-3C35-5E46-B59A-2DC0CE00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971602"/>
            <a:ext cx="790956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TẦNG TRONG IOS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F20CCA-32DD-ED44-B4A2-9F882D8E4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707C39-4C24-0B4F-B2F5-9030309E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40" y="1409701"/>
            <a:ext cx="5189220" cy="44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06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(</a:t>
            </a:r>
            <a:r>
              <a:rPr lang="en-US" dirty="0" err="1"/>
              <a:t>giống</a:t>
            </a:r>
            <a:r>
              <a:rPr lang="en-US" dirty="0"/>
              <a:t> C)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(</a:t>
            </a:r>
            <a:r>
              <a:rPr lang="en-US" dirty="0" err="1"/>
              <a:t>giống</a:t>
            </a:r>
            <a:r>
              <a:rPr lang="en-US" dirty="0"/>
              <a:t> C)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D178D-A105-B541-AACD-5B77D28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924611"/>
            <a:ext cx="7909560" cy="601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9F0DE-30E5-DE4A-8A8B-E53480E4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3040940"/>
            <a:ext cx="7909560" cy="29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01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if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if …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3AD64-AA50-2D4E-B9DB-A492A26F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60930"/>
            <a:ext cx="7886700" cy="1296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0EE1F-905E-0647-8631-176C3024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4155440"/>
            <a:ext cx="7886701" cy="19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76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if…else if…else…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1A2E0-C4F7-F441-BBA4-1F0B0148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8070"/>
            <a:ext cx="7886700" cy="356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switch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99315A-3DD5-7049-9108-E9BCD7574A15}"/>
              </a:ext>
            </a:extLst>
          </p:cNvPr>
          <p:cNvGrpSpPr/>
          <p:nvPr/>
        </p:nvGrpSpPr>
        <p:grpSpPr>
          <a:xfrm>
            <a:off x="2228850" y="2406650"/>
            <a:ext cx="4686300" cy="3262630"/>
            <a:chOff x="2228850" y="2372360"/>
            <a:chExt cx="4686300" cy="32626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549E81-0765-8C4C-9081-170110D28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8850" y="2372360"/>
              <a:ext cx="4686300" cy="25425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5B11EA-F1AE-A842-A017-C6BA3C6E8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6790" y="4654550"/>
              <a:ext cx="4241800" cy="980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781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switch 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FF4CD-4E06-6643-8D8C-84DD08691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388870"/>
            <a:ext cx="67691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93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1"/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switch 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2 </a:t>
            </a:r>
            <a:r>
              <a:rPr lang="en-US" dirty="0" err="1"/>
              <a:t>với</a:t>
            </a:r>
            <a:r>
              <a:rPr lang="en-US" dirty="0"/>
              <a:t> where)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373BB-DF94-054B-85E4-AB8FDD81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66010"/>
            <a:ext cx="7372350" cy="36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57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(Loop)</a:t>
            </a:r>
          </a:p>
          <a:p>
            <a:pPr lvl="1"/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for-in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for-in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30176-EA41-9F45-B552-0A3221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366010"/>
            <a:ext cx="3733800" cy="1383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54814-5170-AA4F-B259-D087C662B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149090"/>
            <a:ext cx="5334000" cy="18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55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(Loop)</a:t>
            </a:r>
          </a:p>
          <a:p>
            <a:pPr lvl="1"/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while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while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3DDF4-3394-C34C-99D0-315044F4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2308860"/>
            <a:ext cx="4406900" cy="1497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C16B0-1EE4-1D44-A22C-FA7A3507D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4126229"/>
            <a:ext cx="6667500" cy="193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25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(Loop)</a:t>
            </a:r>
          </a:p>
          <a:p>
            <a:pPr lvl="1"/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repeat-while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repeat-while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84F49-7B75-FA41-A4F7-16B0AF686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85" y="2364106"/>
            <a:ext cx="3726180" cy="984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2A6DD-3389-C44E-9237-67745AC3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3760470"/>
            <a:ext cx="6616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10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endParaRPr lang="en-US" dirty="0"/>
          </a:p>
          <a:p>
            <a:pPr lvl="1"/>
            <a:r>
              <a:rPr lang="en-US" dirty="0" err="1"/>
              <a:t>Lệnh</a:t>
            </a:r>
            <a:r>
              <a:rPr lang="en-US" dirty="0"/>
              <a:t> continue</a:t>
            </a:r>
          </a:p>
          <a:p>
            <a:pPr lvl="2"/>
            <a:r>
              <a:rPr lang="en-US" dirty="0" err="1"/>
              <a:t>Bỏ</a:t>
            </a:r>
            <a:r>
              <a:rPr lang="en-US" dirty="0"/>
              <a:t> qua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continue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pPr lvl="2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Với</a:t>
            </a:r>
            <a:r>
              <a:rPr lang="en-US" dirty="0"/>
              <a:t> repeat-while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endParaRPr lang="en-US" dirty="0"/>
          </a:p>
          <a:p>
            <a:pPr lvl="1"/>
            <a:r>
              <a:rPr lang="en-US" dirty="0" err="1"/>
              <a:t>Lệnh</a:t>
            </a:r>
            <a:r>
              <a:rPr lang="en-US" dirty="0"/>
              <a:t> break</a:t>
            </a:r>
          </a:p>
          <a:p>
            <a:pPr lvl="2"/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lvl="1"/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fallthrough</a:t>
            </a:r>
            <a:endParaRPr lang="en-US" dirty="0"/>
          </a:p>
          <a:p>
            <a:pPr lvl="2"/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Swift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switch </a:t>
            </a:r>
            <a:r>
              <a:rPr lang="en-US" dirty="0" err="1"/>
              <a:t>trong</a:t>
            </a:r>
            <a:r>
              <a:rPr lang="en-US" dirty="0"/>
              <a:t> C/C++ (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trôi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case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case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18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437D3-EF25-8D49-A734-203F6521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1"/>
            <a:ext cx="7886700" cy="448993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A2E5F-050D-6E46-99F3-B1E756E4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1880" y="1618225"/>
            <a:ext cx="4823460" cy="50775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TẦNG THỨ NHẤT: Core OS</a:t>
            </a:r>
          </a:p>
        </p:txBody>
      </p:sp>
    </p:spTree>
    <p:extLst>
      <p:ext uri="{BB962C8B-B14F-4D97-AF65-F5344CB8AC3E}">
        <p14:creationId xmlns:p14="http://schemas.microsoft.com/office/powerpoint/2010/main" val="2091757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Dạng</a:t>
            </a:r>
            <a:r>
              <a:rPr lang="en-US" dirty="0"/>
              <a:t> 1: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stringA</a:t>
            </a:r>
            <a:r>
              <a:rPr lang="en-US" dirty="0"/>
              <a:t> = "Hello, Swift 4!”</a:t>
            </a:r>
          </a:p>
          <a:p>
            <a:pPr lvl="2"/>
            <a:r>
              <a:rPr lang="en-US" dirty="0" err="1"/>
              <a:t>Dạng</a:t>
            </a:r>
            <a:r>
              <a:rPr lang="en-US" dirty="0"/>
              <a:t> 2: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stringB</a:t>
            </a:r>
            <a:r>
              <a:rPr lang="en-US" dirty="0"/>
              <a:t> = String("Hello, Swift 4!") // Constructor</a:t>
            </a:r>
          </a:p>
          <a:p>
            <a:pPr lvl="1"/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: </a:t>
            </a:r>
            <a:r>
              <a:rPr lang="en-US" dirty="0" err="1"/>
              <a:t>isEmpty</a:t>
            </a:r>
            <a:endParaRPr lang="en-US" dirty="0"/>
          </a:p>
          <a:p>
            <a:pPr lvl="1"/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let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 Interpolation)</a:t>
            </a:r>
          </a:p>
          <a:p>
            <a:pPr lvl="2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C077E-B21E-524E-84D9-69E33D30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4974824"/>
            <a:ext cx="7463790" cy="4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88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‘+’</a:t>
            </a:r>
          </a:p>
          <a:p>
            <a:pPr lvl="2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stringA</a:t>
            </a:r>
            <a:r>
              <a:rPr lang="en-US" dirty="0"/>
              <a:t> = </a:t>
            </a:r>
            <a:r>
              <a:rPr lang="en-US" dirty="0" err="1"/>
              <a:t>constA</a:t>
            </a:r>
            <a:r>
              <a:rPr lang="en-US" dirty="0"/>
              <a:t> + </a:t>
            </a:r>
            <a:r>
              <a:rPr lang="en-US" dirty="0" err="1"/>
              <a:t>constB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hàm</a:t>
            </a:r>
            <a:r>
              <a:rPr lang="en-US" dirty="0"/>
              <a:t> count(</a:t>
            </a:r>
            <a:r>
              <a:rPr lang="en-US" dirty="0" err="1"/>
              <a:t>varString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lvl="2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: ‘==’</a:t>
            </a:r>
          </a:p>
          <a:p>
            <a:pPr lvl="2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: ‘&gt;’, ‘&gt;=’</a:t>
            </a:r>
          </a:p>
          <a:p>
            <a:pPr lvl="2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: ‘&lt;’, ‘&lt;=’</a:t>
            </a:r>
          </a:p>
          <a:p>
            <a:pPr lvl="1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for-in (swift 4)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23BB5-5726-054A-9612-2CD32CF1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10" y="5302738"/>
            <a:ext cx="3817620" cy="6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6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Unicode: </a:t>
            </a:r>
            <a:r>
              <a:rPr lang="en-US" dirty="0" err="1"/>
              <a:t>dùng</a:t>
            </a:r>
            <a:r>
              <a:rPr lang="en-US" dirty="0"/>
              <a:t> .utf8 </a:t>
            </a:r>
            <a:r>
              <a:rPr lang="en-US" dirty="0" err="1"/>
              <a:t>và</a:t>
            </a:r>
            <a:r>
              <a:rPr lang="en-US" dirty="0"/>
              <a:t> .utf16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F3FF4-46E5-CD4E-8EA5-19D889F9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2466976"/>
            <a:ext cx="56261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A460E-523C-3F42-8756-F7ECED05E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191000"/>
            <a:ext cx="5638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27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2"/>
            <a:r>
              <a:rPr lang="en-US" dirty="0" err="1"/>
              <a:t>hasPrefix</a:t>
            </a:r>
            <a:r>
              <a:rPr lang="en-US" dirty="0"/>
              <a:t>(prefix: String):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hasSuffix</a:t>
            </a:r>
            <a:r>
              <a:rPr lang="en-US" dirty="0"/>
              <a:t>(suffix: String):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toInt</a:t>
            </a:r>
            <a:r>
              <a:rPr lang="en-US" dirty="0"/>
              <a:t>():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pPr lvl="2"/>
            <a:r>
              <a:rPr lang="en-US" dirty="0"/>
              <a:t>reversed():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09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(String) </a:t>
            </a:r>
            <a:r>
              <a:rPr lang="en-US" dirty="0" err="1"/>
              <a:t>trong</a:t>
            </a:r>
            <a:r>
              <a:rPr lang="en-US" dirty="0"/>
              <a:t> Swift</a:t>
            </a:r>
          </a:p>
          <a:p>
            <a:pPr lvl="1"/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: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""" </a:t>
            </a:r>
            <a:r>
              <a:rPr lang="en-US" dirty="0" err="1"/>
              <a:t>Chuỗi</a:t>
            </a:r>
            <a:r>
              <a:rPr lang="en-US" dirty="0"/>
              <a:t> """</a:t>
            </a:r>
          </a:p>
          <a:p>
            <a:pPr lvl="1"/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9FDEE-5F42-264F-B2E0-95B902BF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926080"/>
            <a:ext cx="772160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47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pPr lvl="2"/>
            <a:r>
              <a:rPr lang="en-US" dirty="0"/>
              <a:t>let char1: Character = “A” // OK</a:t>
            </a:r>
          </a:p>
          <a:p>
            <a:pPr lvl="2"/>
            <a:r>
              <a:rPr lang="en-US" dirty="0"/>
              <a:t>let char2: Character  = “BC” // Sai</a:t>
            </a:r>
          </a:p>
          <a:p>
            <a:pPr lvl="2"/>
            <a:r>
              <a:rPr lang="en-US" dirty="0"/>
              <a:t>let char3: Character = “” //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rỗng</a:t>
            </a:r>
            <a:endParaRPr lang="en-US" dirty="0"/>
          </a:p>
          <a:p>
            <a:pPr lvl="2"/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append()</a:t>
            </a:r>
          </a:p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1: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kiểu</a:t>
            </a:r>
            <a:endParaRPr lang="en-US" b="0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AE883-39C4-1146-8470-A357662E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5048739"/>
            <a:ext cx="5181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48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2: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0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3: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Int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Giống</a:t>
            </a:r>
            <a:r>
              <a:rPr lang="en-US" dirty="0"/>
              <a:t>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05FA5-7820-7846-83B7-569AA3C1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5" y="4112550"/>
            <a:ext cx="5880100" cy="551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3542B-CC8D-D940-8852-EE03291C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5066176"/>
            <a:ext cx="5410200" cy="631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D2D5E-4FC2-B04B-97DB-16D9335F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561" y="3264062"/>
            <a:ext cx="7144140" cy="451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2497E9-6595-D440-9FC8-115E66E3A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500" y="2341724"/>
            <a:ext cx="6373752" cy="51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3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append() </a:t>
            </a:r>
            <a:r>
              <a:rPr lang="en-US" dirty="0" err="1"/>
              <a:t>hoặc</a:t>
            </a:r>
            <a:r>
              <a:rPr lang="en-US" dirty="0"/>
              <a:t> +=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Giống</a:t>
            </a:r>
            <a:r>
              <a:rPr lang="en-US" dirty="0"/>
              <a:t> C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myNumbers</a:t>
            </a:r>
            <a:r>
              <a:rPr lang="en-US" dirty="0"/>
              <a:t>[0] = 50 //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50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20</a:t>
            </a:r>
          </a:p>
          <a:p>
            <a:pPr lvl="1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for-in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for item in </a:t>
            </a:r>
            <a:r>
              <a:rPr lang="en-US" dirty="0" err="1"/>
              <a:t>myNumbers</a:t>
            </a:r>
            <a:r>
              <a:rPr lang="en-US" dirty="0"/>
              <a:t> { print(item)}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CF989-0FCD-854C-8511-120E1C85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2446020"/>
            <a:ext cx="7269480" cy="160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4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enumerated()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Nối</a:t>
            </a:r>
            <a:r>
              <a:rPr lang="en-US" dirty="0"/>
              <a:t> 2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+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kiểu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09249-7E51-1847-AB32-21A10D53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5" y="2406260"/>
            <a:ext cx="6652260" cy="2176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20C18-38D7-2940-87E6-AF139062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20" y="5053819"/>
            <a:ext cx="4251960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7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mảng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hỗn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hỗn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ép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, do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A7F73-A027-8C4A-917A-10787580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385728"/>
            <a:ext cx="7429500" cy="42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8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7C0A0-2ADC-3B4F-8AED-C1F3E27C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1"/>
            <a:ext cx="7886700" cy="451103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A2E5F-050D-6E46-99F3-B1E756E4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420" y="1618225"/>
            <a:ext cx="5246370" cy="50775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TẦNG THỨ HAI: Core Services</a:t>
            </a:r>
          </a:p>
        </p:txBody>
      </p:sp>
    </p:spTree>
    <p:extLst>
      <p:ext uri="{BB962C8B-B14F-4D97-AF65-F5344CB8AC3E}">
        <p14:creationId xmlns:p14="http://schemas.microsoft.com/office/powerpoint/2010/main" val="1127677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hợp</a:t>
            </a:r>
            <a:r>
              <a:rPr lang="en-US" b="0" dirty="0"/>
              <a:t> (Set)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kiểu</a:t>
            </a:r>
            <a:endParaRPr lang="en-US" dirty="0"/>
          </a:p>
          <a:p>
            <a:pPr lvl="2"/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(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(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: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characterSet</a:t>
            </a:r>
            <a:r>
              <a:rPr lang="en-US" dirty="0"/>
              <a:t> = Set&lt;Character&gt;()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: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Set</a:t>
            </a:r>
          </a:p>
          <a:p>
            <a:pPr lvl="2"/>
            <a:r>
              <a:rPr lang="en-US" dirty="0"/>
              <a:t>count: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 lvl="2"/>
            <a:r>
              <a:rPr lang="en-US" dirty="0"/>
              <a:t>insert():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 lvl="2"/>
            <a:r>
              <a:rPr lang="en-US" dirty="0" err="1"/>
              <a:t>isEmpty</a:t>
            </a:r>
            <a:r>
              <a:rPr lang="en-US" dirty="0"/>
              <a:t>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rỗng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  <a:p>
            <a:pPr lvl="2"/>
            <a:r>
              <a:rPr lang="en-US" dirty="0"/>
              <a:t>remove(): </a:t>
            </a:r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30868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Tập</a:t>
            </a:r>
            <a:r>
              <a:rPr lang="en-US" b="0" dirty="0"/>
              <a:t> </a:t>
            </a:r>
            <a:r>
              <a:rPr lang="en-US" b="0" dirty="0" err="1"/>
              <a:t>hợp</a:t>
            </a:r>
            <a:r>
              <a:rPr lang="en-US" b="0" dirty="0"/>
              <a:t> (Set)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65F03-B9DA-9C47-8D7E-BE9FC8F5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366010"/>
            <a:ext cx="7423150" cy="36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4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kiểu</a:t>
            </a:r>
            <a:endParaRPr lang="en-US" dirty="0"/>
          </a:p>
          <a:p>
            <a:pPr lvl="2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: key-value</a:t>
            </a:r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  <a:p>
            <a:pPr lvl="2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KEY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r>
              <a:rPr lang="en-US" dirty="0"/>
              <a:t>Key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String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Bool, Double)</a:t>
            </a:r>
          </a:p>
          <a:p>
            <a:pPr lvl="2"/>
            <a:r>
              <a:rPr lang="en-US" dirty="0"/>
              <a:t>Key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pPr lvl="1"/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rỗng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07276-2A37-874D-BF66-6762B222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4789170"/>
            <a:ext cx="6883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31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662CB4-E534-EF48-8ED5-2E72A152020B}"/>
              </a:ext>
            </a:extLst>
          </p:cNvPr>
          <p:cNvGrpSpPr/>
          <p:nvPr/>
        </p:nvGrpSpPr>
        <p:grpSpPr>
          <a:xfrm>
            <a:off x="628650" y="2323004"/>
            <a:ext cx="7886700" cy="3666315"/>
            <a:chOff x="628650" y="2323004"/>
            <a:chExt cx="7886700" cy="36663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3C1423-CDA8-7B45-87D8-E8697BD50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323004"/>
              <a:ext cx="7886700" cy="30490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1DCB4D-9FFA-EC42-A924-36547BED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10" y="5372099"/>
              <a:ext cx="7132320" cy="617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424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: </a:t>
            </a:r>
            <a:r>
              <a:rPr lang="en-US" dirty="0" err="1"/>
              <a:t>dic.count</a:t>
            </a:r>
            <a:endParaRPr lang="en-US" dirty="0"/>
          </a:p>
          <a:p>
            <a:pPr lvl="2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: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/>
              <a:t>key</a:t>
            </a:r>
          </a:p>
          <a:p>
            <a:pPr lvl="2"/>
            <a:endParaRPr lang="en-US" dirty="0"/>
          </a:p>
          <a:p>
            <a:pPr lvl="2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,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default</a:t>
            </a:r>
          </a:p>
          <a:p>
            <a:pPr lvl="2"/>
            <a:endParaRPr lang="en-US" dirty="0"/>
          </a:p>
          <a:p>
            <a:pPr lvl="2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update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9A96-B8FA-794F-BF77-A303DCB7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80" y="3182230"/>
            <a:ext cx="4668520" cy="361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B4C95-76BC-B749-AD4C-F529C4790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79" y="3996690"/>
            <a:ext cx="6668771" cy="30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AF4A1-79E7-C04A-B32A-BC689C52A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579" y="4762501"/>
            <a:ext cx="6668772" cy="335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13243-742C-DB4B-B854-CAA26D811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579" y="5562602"/>
            <a:ext cx="6668772" cy="3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99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(Key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r>
              <a:rPr lang="en-US" dirty="0" err="1"/>
              <a:t>Xoá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nil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Dùng</a:t>
            </a:r>
            <a:r>
              <a:rPr lang="en-US" dirty="0"/>
              <a:t> for-in)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7980B-2882-7C4C-B4EF-C07D37B56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2778370"/>
            <a:ext cx="6949440" cy="38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E1C4E-42C2-5543-A18D-0EDC533EC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0" y="3561488"/>
            <a:ext cx="6949440" cy="730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19DF68-ABE2-7441-ACE7-0C51EDA1F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09" y="4800600"/>
            <a:ext cx="6949441" cy="10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09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Làm</a:t>
            </a:r>
            <a:r>
              <a:rPr lang="en-US" b="0" dirty="0"/>
              <a:t> </a:t>
            </a:r>
            <a:r>
              <a:rPr lang="en-US" b="0" dirty="0" err="1"/>
              <a:t>việc</a:t>
            </a:r>
            <a:r>
              <a:rPr lang="en-US" b="0" dirty="0"/>
              <a:t> </a:t>
            </a:r>
            <a:r>
              <a:rPr lang="en-US" b="0" dirty="0" err="1"/>
              <a:t>với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Dictionaries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endParaRPr lang="en-US" dirty="0"/>
          </a:p>
          <a:p>
            <a:pPr lvl="2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(Grouping):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sau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FD33D-0701-2C49-8A14-B94CF748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2855829"/>
            <a:ext cx="6903720" cy="527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446A4-569D-ED4A-953F-F17B1028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630" y="4020609"/>
            <a:ext cx="6903720" cy="585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38D7D-E19A-3B45-BAC6-975C0527C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30" y="5108153"/>
            <a:ext cx="6903720" cy="6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38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Ép</a:t>
            </a:r>
            <a:r>
              <a:rPr lang="en-US" b="0" dirty="0"/>
              <a:t> </a:t>
            </a:r>
            <a:r>
              <a:rPr lang="en-US" b="0" dirty="0" err="1"/>
              <a:t>kiểu</a:t>
            </a:r>
            <a:r>
              <a:rPr lang="en-US" b="0" dirty="0"/>
              <a:t> (cast)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Upcast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b="1" dirty="0"/>
              <a:t>as</a:t>
            </a:r>
          </a:p>
          <a:p>
            <a:pPr lvl="1"/>
            <a:r>
              <a:rPr lang="en-US" dirty="0"/>
              <a:t>Downcast: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</a:t>
            </a:r>
            <a:r>
              <a:rPr lang="en-US" b="1" dirty="0"/>
              <a:t>as!</a:t>
            </a:r>
            <a:endParaRPr lang="en-US" dirty="0"/>
          </a:p>
          <a:p>
            <a:pPr lvl="2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that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tuỳ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ép</a:t>
            </a:r>
            <a:endParaRPr lang="en-US" dirty="0"/>
          </a:p>
          <a:p>
            <a:pPr lvl="2"/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Optional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chết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b="1" dirty="0"/>
              <a:t>is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):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3E518-FEB9-5945-A073-832B51641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4091941"/>
            <a:ext cx="6800850" cy="15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044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Dùng</a:t>
            </a:r>
            <a:r>
              <a:rPr lang="en-US" b="0" dirty="0"/>
              <a:t> </a:t>
            </a:r>
            <a:r>
              <a:rPr lang="en-US" b="0" dirty="0" err="1"/>
              <a:t>biến</a:t>
            </a:r>
            <a:r>
              <a:rPr lang="en-US" b="0" dirty="0"/>
              <a:t> Optional </a:t>
            </a:r>
            <a:r>
              <a:rPr lang="en-US" b="0" dirty="0" err="1"/>
              <a:t>với</a:t>
            </a:r>
            <a:r>
              <a:rPr lang="en-US" b="0" dirty="0"/>
              <a:t> guard</a:t>
            </a:r>
          </a:p>
          <a:p>
            <a:pPr lvl="1"/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sớm</a:t>
            </a:r>
            <a:r>
              <a:rPr lang="en-US" dirty="0"/>
              <a:t> (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mệnh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else)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80BE9-4525-0E4D-A07D-841FE6D5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14649"/>
            <a:ext cx="7418070" cy="29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09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B4A1A-3DA6-464A-99D5-A9FB05EE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2466975"/>
            <a:ext cx="6452870" cy="3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2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4E8A8-3C1C-6E4B-9642-43C5F7E1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1"/>
            <a:ext cx="7886700" cy="448817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A2E5F-050D-6E46-99F3-B1E756E4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420" y="1641085"/>
            <a:ext cx="5246370" cy="50775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TẦNG THỨ BA: Media</a:t>
            </a:r>
          </a:p>
        </p:txBody>
      </p:sp>
    </p:spTree>
    <p:extLst>
      <p:ext uri="{BB962C8B-B14F-4D97-AF65-F5344CB8AC3E}">
        <p14:creationId xmlns:p14="http://schemas.microsoft.com/office/powerpoint/2010/main" val="5208060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(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95295-8494-DE43-99E7-F2297E71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2416712"/>
            <a:ext cx="6477000" cy="1230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7C69B-306E-9944-9D04-C616EDBA6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321809"/>
            <a:ext cx="3611880" cy="6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88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63EAB7-8B7A-F247-8ED7-2A71DF5BAC9F}"/>
              </a:ext>
            </a:extLst>
          </p:cNvPr>
          <p:cNvGrpSpPr/>
          <p:nvPr/>
        </p:nvGrpSpPr>
        <p:grpSpPr>
          <a:xfrm>
            <a:off x="1051560" y="2371970"/>
            <a:ext cx="7463790" cy="3636400"/>
            <a:chOff x="1051560" y="2371970"/>
            <a:chExt cx="7463790" cy="3636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39DC0-B658-B64E-B245-D70EBF44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2371970"/>
              <a:ext cx="7372350" cy="16628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EBBA38-3FB2-954F-BE7B-F5480F45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560" y="4034790"/>
              <a:ext cx="5537200" cy="1973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3213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endParaRPr lang="en-US" dirty="0"/>
          </a:p>
          <a:p>
            <a:pPr lvl="2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nil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Optional (</a:t>
            </a:r>
            <a:r>
              <a:rPr lang="en-US" dirty="0" err="1"/>
              <a:t>Thêm</a:t>
            </a:r>
            <a:r>
              <a:rPr lang="en-US" dirty="0"/>
              <a:t> ? </a:t>
            </a:r>
            <a:r>
              <a:rPr lang="en-US" dirty="0" err="1"/>
              <a:t>hoặc</a:t>
            </a:r>
            <a:r>
              <a:rPr lang="en-US" dirty="0"/>
              <a:t> !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D2EA4-C5AB-DC48-BDC4-B422B5F4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2466976"/>
            <a:ext cx="7406640" cy="962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FFA15-C4DF-AF44-807C-CD7B7ED7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10" y="4956810"/>
            <a:ext cx="686943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81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Internal </a:t>
            </a:r>
            <a:r>
              <a:rPr lang="en-US" dirty="0" err="1"/>
              <a:t>và</a:t>
            </a:r>
            <a:r>
              <a:rPr lang="en-US" dirty="0"/>
              <a:t> External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533C2-D675-BE4D-A6D3-17795E07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2466975"/>
            <a:ext cx="7406640" cy="3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46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trước</a:t>
            </a:r>
            <a:endParaRPr lang="en-US" dirty="0"/>
          </a:p>
          <a:p>
            <a:pPr lvl="2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1A5DA9-2493-A64D-9748-8C1EFD6E55E1}"/>
              </a:ext>
            </a:extLst>
          </p:cNvPr>
          <p:cNvGrpSpPr/>
          <p:nvPr/>
        </p:nvGrpSpPr>
        <p:grpSpPr>
          <a:xfrm>
            <a:off x="1234440" y="2531110"/>
            <a:ext cx="7280910" cy="3195320"/>
            <a:chOff x="1234440" y="2382520"/>
            <a:chExt cx="7280910" cy="3195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5FA9C2-E9DC-4A4D-955F-B7CFE901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4440" y="2382520"/>
              <a:ext cx="5063490" cy="23152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3AF67B-DC23-CA4B-ABD5-622A51D0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3650" y="4797034"/>
              <a:ext cx="7251700" cy="780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999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(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inout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đợi</a:t>
            </a:r>
            <a:r>
              <a:rPr lang="en-US" dirty="0"/>
              <a:t>.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:</a:t>
            </a:r>
          </a:p>
          <a:p>
            <a:pPr lvl="2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79B0E-5B59-E141-8DCB-3B1D5428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2325370"/>
            <a:ext cx="7406640" cy="144653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5F4F8A-9C40-0E4F-ABB5-D48A13D6B92C}"/>
              </a:ext>
            </a:extLst>
          </p:cNvPr>
          <p:cNvGrpSpPr/>
          <p:nvPr/>
        </p:nvGrpSpPr>
        <p:grpSpPr>
          <a:xfrm>
            <a:off x="1108710" y="4167987"/>
            <a:ext cx="7235190" cy="1731652"/>
            <a:chOff x="1108710" y="4167987"/>
            <a:chExt cx="7235190" cy="14401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28293C-7E64-CB47-B0A0-B968AF539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710" y="4167987"/>
              <a:ext cx="7235190" cy="10440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C09EB2-1D84-CE45-ACC1-887A82536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710" y="5210602"/>
              <a:ext cx="7235190" cy="3975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738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(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A977C-4514-5F42-A8AF-001A7EC7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388870"/>
            <a:ext cx="7429500" cy="35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610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/>
              <a:t>Closure (Self-contained block of code)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EAA21-F49E-854A-90EA-5BE91A55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609460"/>
            <a:ext cx="7463790" cy="19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15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endParaRPr lang="en-US" b="0" dirty="0"/>
          </a:p>
          <a:p>
            <a:pPr lvl="1"/>
            <a:r>
              <a:rPr lang="en-US" dirty="0"/>
              <a:t>Closure: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sorted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r>
              <a:rPr lang="en-US" dirty="0" err="1"/>
              <a:t>Hàm</a:t>
            </a:r>
            <a:r>
              <a:rPr lang="en-US" dirty="0"/>
              <a:t> sorted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(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hay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57023-DDFD-CF47-B597-7C8A8E0E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90" y="2355850"/>
            <a:ext cx="5887720" cy="913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D9B8F-A850-7E4D-B32A-8C7C85AB6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90" y="4506869"/>
            <a:ext cx="6893560" cy="13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9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  <a:p>
            <a:pPr lvl="1"/>
            <a:endParaRPr lang="en-US" b="0" dirty="0"/>
          </a:p>
          <a:p>
            <a:pPr lvl="1"/>
            <a:endParaRPr lang="en-US" dirty="0"/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pPr lvl="1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lvl="2"/>
            <a:r>
              <a:rPr lang="en-US" b="0" dirty="0" err="1"/>
              <a:t>Thuộc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r>
              <a:rPr lang="en-US" b="0" dirty="0"/>
              <a:t>: </a:t>
            </a:r>
            <a:r>
              <a:rPr lang="en-US" b="0" dirty="0" err="1"/>
              <a:t>Số</a:t>
            </a:r>
            <a:r>
              <a:rPr lang="en-US" b="0" dirty="0"/>
              <a:t> </a:t>
            </a:r>
            <a:r>
              <a:rPr lang="en-US" b="0" dirty="0" err="1"/>
              <a:t>tài</a:t>
            </a:r>
            <a:r>
              <a:rPr lang="en-US" b="0" dirty="0"/>
              <a:t> </a:t>
            </a:r>
            <a:r>
              <a:rPr lang="en-US" b="0" dirty="0" err="1"/>
              <a:t>khoản</a:t>
            </a:r>
            <a:r>
              <a:rPr lang="en-US" b="0" dirty="0"/>
              <a:t>, </a:t>
            </a:r>
            <a:r>
              <a:rPr lang="en-US" b="0" dirty="0" err="1"/>
              <a:t>khoản</a:t>
            </a:r>
            <a:r>
              <a:rPr lang="en-US" b="0" dirty="0"/>
              <a:t> </a:t>
            </a:r>
            <a:r>
              <a:rPr lang="en-US" b="0" dirty="0" err="1"/>
              <a:t>quyết</a:t>
            </a:r>
            <a:r>
              <a:rPr lang="en-US" b="0" dirty="0"/>
              <a:t> </a:t>
            </a:r>
            <a:r>
              <a:rPr lang="en-US" b="0" dirty="0" err="1"/>
              <a:t>toán</a:t>
            </a:r>
            <a:r>
              <a:rPr lang="en-US" b="0" dirty="0"/>
              <a:t>…</a:t>
            </a:r>
          </a:p>
          <a:p>
            <a:pPr lvl="2"/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…</a:t>
            </a:r>
            <a:endParaRPr lang="en-US" b="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0AD31-E62C-5341-9E49-DD1EDA5EA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509520"/>
            <a:ext cx="7010400" cy="150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LÀ GÌ?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FDD8E-F0D0-144F-B069-61A0B95C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9701"/>
            <a:ext cx="7886700" cy="448817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A2E5F-050D-6E46-99F3-B1E756E46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420" y="1606795"/>
            <a:ext cx="5246370" cy="50775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TẦNG THỨ TƯ: Cocoa Touch</a:t>
            </a:r>
          </a:p>
        </p:txBody>
      </p:sp>
    </p:spTree>
    <p:extLst>
      <p:ext uri="{BB962C8B-B14F-4D97-AF65-F5344CB8AC3E}">
        <p14:creationId xmlns:p14="http://schemas.microsoft.com/office/powerpoint/2010/main" val="2240862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554DA-7401-B34E-816E-91C41259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000250"/>
            <a:ext cx="7429500" cy="39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392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Constructor </a:t>
            </a:r>
            <a:r>
              <a:rPr lang="en-US" b="0" dirty="0" err="1"/>
              <a:t>và</a:t>
            </a:r>
            <a:r>
              <a:rPr lang="en-US" b="0" dirty="0"/>
              <a:t> Destructor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87413-2BAF-F44A-97A6-5CDB5875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40280"/>
            <a:ext cx="7886700" cy="32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12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lvl="1"/>
            <a:endParaRPr lang="en-US" b="0" dirty="0"/>
          </a:p>
          <a:p>
            <a:pPr lvl="1"/>
            <a:r>
              <a:rPr lang="en-US" b="0" dirty="0" err="1"/>
              <a:t>Truy</a:t>
            </a:r>
            <a:r>
              <a:rPr lang="en-US" b="0" dirty="0"/>
              <a:t> </a:t>
            </a:r>
            <a:r>
              <a:rPr lang="en-US" b="0" dirty="0" err="1"/>
              <a:t>xuất</a:t>
            </a:r>
            <a:r>
              <a:rPr lang="en-US" b="0" dirty="0"/>
              <a:t> </a:t>
            </a:r>
            <a:r>
              <a:rPr lang="en-US" b="0" dirty="0" err="1"/>
              <a:t>thuộc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endParaRPr lang="en-US" b="0" dirty="0"/>
          </a:p>
          <a:p>
            <a:pPr lvl="1"/>
            <a:endParaRPr lang="en-US" dirty="0"/>
          </a:p>
          <a:p>
            <a:pPr lvl="1"/>
            <a:endParaRPr lang="en-US" b="0" dirty="0"/>
          </a:p>
          <a:p>
            <a:pPr lvl="1"/>
            <a:r>
              <a:rPr lang="en-US" b="0" dirty="0" err="1"/>
              <a:t>Truy</a:t>
            </a:r>
            <a:r>
              <a:rPr lang="en-US" b="0" dirty="0"/>
              <a:t> </a:t>
            </a:r>
            <a:r>
              <a:rPr lang="en-US" b="0" dirty="0" err="1"/>
              <a:t>xuất</a:t>
            </a:r>
            <a:r>
              <a:rPr lang="en-US" b="0" dirty="0"/>
              <a:t> </a:t>
            </a:r>
            <a:r>
              <a:rPr lang="en-US" b="0" dirty="0" err="1"/>
              <a:t>phương</a:t>
            </a:r>
            <a:r>
              <a:rPr lang="en-US" b="0" dirty="0"/>
              <a:t> </a:t>
            </a:r>
            <a:r>
              <a:rPr lang="en-US" b="0" dirty="0" err="1"/>
              <a:t>thức</a:t>
            </a:r>
            <a:endParaRPr lang="en-US" b="0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38A87-F92C-444A-B7D7-7C54FF9A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" y="2335815"/>
            <a:ext cx="7269480" cy="4759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5E1CBE-FF29-3040-8EE6-15A2E9C5EA60}"/>
              </a:ext>
            </a:extLst>
          </p:cNvPr>
          <p:cNvGrpSpPr/>
          <p:nvPr/>
        </p:nvGrpSpPr>
        <p:grpSpPr>
          <a:xfrm>
            <a:off x="1245870" y="3284220"/>
            <a:ext cx="5234940" cy="739140"/>
            <a:chOff x="1245870" y="3215640"/>
            <a:chExt cx="5234940" cy="7391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C193B2-CEB7-034C-95F2-9B15397FE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5870" y="3215640"/>
              <a:ext cx="5234940" cy="419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121CC3-3716-4641-AB48-513CB877A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5870" y="3562350"/>
              <a:ext cx="4286250" cy="39243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5E12D8-8EC1-CC4E-B060-70C63DCFF31B}"/>
              </a:ext>
            </a:extLst>
          </p:cNvPr>
          <p:cNvGrpSpPr/>
          <p:nvPr/>
        </p:nvGrpSpPr>
        <p:grpSpPr>
          <a:xfrm>
            <a:off x="1245869" y="4685909"/>
            <a:ext cx="5657851" cy="811921"/>
            <a:chOff x="1245869" y="4640189"/>
            <a:chExt cx="5657851" cy="8119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09BC90-4677-0C4E-8CA7-55FAC0C61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5870" y="4640189"/>
              <a:ext cx="3829050" cy="4633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FBCA50-4B2B-C34E-9D52-C2A6B2A1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5869" y="5019669"/>
              <a:ext cx="5657851" cy="43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3883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0"/>
            <a:ext cx="821817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472C2-7C35-5643-AA00-324530909468}"/>
              </a:ext>
            </a:extLst>
          </p:cNvPr>
          <p:cNvGrpSpPr/>
          <p:nvPr/>
        </p:nvGrpSpPr>
        <p:grpSpPr>
          <a:xfrm>
            <a:off x="1162050" y="2177785"/>
            <a:ext cx="7227570" cy="3468635"/>
            <a:chOff x="1162050" y="2326375"/>
            <a:chExt cx="7227570" cy="32057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5AD1DB-8468-5948-9A82-80ECD1479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050" y="2326375"/>
              <a:ext cx="4712970" cy="9388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816549-3C6D-6D4C-8E57-12D5EA33B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3010" y="3265245"/>
              <a:ext cx="7166610" cy="2266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3811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/>
              <a:t>Con </a:t>
            </a:r>
            <a:r>
              <a:rPr lang="en-US" dirty="0" err="1"/>
              <a:t>trỏ</a:t>
            </a:r>
            <a:r>
              <a:rPr lang="en-US" dirty="0"/>
              <a:t> self: </a:t>
            </a:r>
            <a:r>
              <a:rPr lang="en-US" dirty="0" err="1"/>
              <a:t>Giống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this </a:t>
            </a:r>
            <a:r>
              <a:rPr lang="en-US" dirty="0" err="1"/>
              <a:t>trong</a:t>
            </a:r>
            <a:r>
              <a:rPr lang="en-US" dirty="0"/>
              <a:t> C++ </a:t>
            </a:r>
            <a:r>
              <a:rPr lang="en-US" dirty="0" err="1"/>
              <a:t>và</a:t>
            </a:r>
            <a:r>
              <a:rPr lang="en-US" dirty="0"/>
              <a:t> Java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D00FB-3DEE-C844-9324-02EEE4CA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89" y="2466976"/>
            <a:ext cx="7338061" cy="26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206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chồng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: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khoá</a:t>
            </a:r>
            <a:r>
              <a:rPr lang="en-US" dirty="0"/>
              <a:t> override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D7A11-EB73-E448-9816-5D867E00F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90" y="2466975"/>
            <a:ext cx="733806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21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/>
              <a:t>Constructor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con (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con)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4DF1E-80E7-6440-AAC1-4514C5BD3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66975"/>
            <a:ext cx="7418070" cy="3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77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</a:t>
            </a:r>
            <a:r>
              <a:rPr lang="en-US" b="0" dirty="0" err="1"/>
              <a:t>Sử</a:t>
            </a:r>
            <a:r>
              <a:rPr lang="en-US" b="0" dirty="0"/>
              <a:t> </a:t>
            </a:r>
            <a:r>
              <a:rPr lang="en-US" b="0" dirty="0" err="1"/>
              <a:t>dụng</a:t>
            </a:r>
            <a:r>
              <a:rPr lang="en-US" b="0" dirty="0"/>
              <a:t> </a:t>
            </a:r>
            <a:r>
              <a:rPr lang="en-US" b="0" dirty="0" err="1"/>
              <a:t>lớp</a:t>
            </a:r>
            <a:r>
              <a:rPr lang="en-US" b="0" dirty="0"/>
              <a:t> </a:t>
            </a:r>
            <a:r>
              <a:rPr lang="en-US" b="0" dirty="0" err="1"/>
              <a:t>đối</a:t>
            </a:r>
            <a:r>
              <a:rPr lang="en-US" b="0" dirty="0"/>
              <a:t> </a:t>
            </a:r>
            <a:r>
              <a:rPr lang="en-US" b="0" dirty="0" err="1"/>
              <a:t>tượng</a:t>
            </a:r>
            <a:endParaRPr lang="en-US" b="0" dirty="0"/>
          </a:p>
          <a:p>
            <a:pPr lvl="1"/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(Class Extension)</a:t>
            </a:r>
          </a:p>
          <a:p>
            <a:pPr lvl="2"/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51FFD-05C1-8244-A3AD-7ECC82D8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30" y="2891790"/>
            <a:ext cx="6789420" cy="30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64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Protocol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Cơ</a:t>
            </a:r>
            <a:r>
              <a:rPr lang="en-US" b="0" dirty="0"/>
              <a:t> </a:t>
            </a:r>
            <a:r>
              <a:rPr lang="en-US" b="0" dirty="0" err="1"/>
              <a:t>chế</a:t>
            </a:r>
            <a:r>
              <a:rPr lang="en-US" b="0" dirty="0"/>
              <a:t> Delegate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/>
              <a:t>Protocol</a:t>
            </a:r>
          </a:p>
          <a:p>
            <a:pPr lvl="2"/>
            <a:r>
              <a:rPr lang="en-US" dirty="0" err="1"/>
              <a:t>Giống</a:t>
            </a:r>
            <a:r>
              <a:rPr lang="en-US" dirty="0"/>
              <a:t> Interface </a:t>
            </a:r>
            <a:r>
              <a:rPr lang="en-US" dirty="0" err="1"/>
              <a:t>trong</a:t>
            </a:r>
            <a:r>
              <a:rPr lang="en-US" dirty="0"/>
              <a:t> Java</a:t>
            </a:r>
          </a:p>
          <a:p>
            <a:pPr lvl="2"/>
            <a:r>
              <a:rPr lang="en-US" b="0" dirty="0" err="1"/>
              <a:t>Dùng</a:t>
            </a:r>
            <a:r>
              <a:rPr lang="en-US" b="0" dirty="0"/>
              <a:t> </a:t>
            </a:r>
            <a:r>
              <a:rPr lang="en-US" b="0" dirty="0" err="1"/>
              <a:t>để</a:t>
            </a:r>
            <a:r>
              <a:rPr lang="en-US" b="0" dirty="0"/>
              <a:t> </a:t>
            </a:r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Prototype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hàm</a:t>
            </a:r>
            <a:r>
              <a:rPr lang="en-US" b="0" dirty="0"/>
              <a:t> </a:t>
            </a:r>
            <a:r>
              <a:rPr lang="en-US" b="0" dirty="0" err="1"/>
              <a:t>hoặc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thuộc</a:t>
            </a:r>
            <a:r>
              <a:rPr lang="en-US" b="0" dirty="0"/>
              <a:t> </a:t>
            </a:r>
            <a:r>
              <a:rPr lang="en-US" b="0" dirty="0" err="1"/>
              <a:t>tính</a:t>
            </a:r>
            <a:endParaRPr lang="en-US" b="0" dirty="0"/>
          </a:p>
          <a:p>
            <a:pPr lvl="2"/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endParaRPr lang="en-US" dirty="0"/>
          </a:p>
          <a:p>
            <a:pPr lvl="2"/>
            <a:r>
              <a:rPr lang="en-US" b="0" dirty="0" err="1"/>
              <a:t>Định</a:t>
            </a:r>
            <a:r>
              <a:rPr lang="en-US" b="0" dirty="0"/>
              <a:t> </a:t>
            </a:r>
            <a:r>
              <a:rPr lang="en-US" b="0" dirty="0" err="1"/>
              <a:t>nghĩa</a:t>
            </a:r>
            <a:r>
              <a:rPr lang="en-US" b="0" dirty="0"/>
              <a:t> </a:t>
            </a:r>
            <a:r>
              <a:rPr lang="en-US" b="0" dirty="0" err="1"/>
              <a:t>của</a:t>
            </a:r>
            <a:r>
              <a:rPr lang="en-US" b="0" dirty="0"/>
              <a:t> </a:t>
            </a:r>
            <a:r>
              <a:rPr lang="en-US" b="0" dirty="0" err="1"/>
              <a:t>Protoocol</a:t>
            </a:r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EA434-FA9D-4B4C-90BB-437C16398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10" y="4100440"/>
            <a:ext cx="4800600" cy="11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92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b="0" dirty="0"/>
              <a:t> Protocol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Cơ</a:t>
            </a:r>
            <a:r>
              <a:rPr lang="en-US" b="0" dirty="0"/>
              <a:t> </a:t>
            </a:r>
            <a:r>
              <a:rPr lang="en-US" b="0" dirty="0" err="1"/>
              <a:t>chế</a:t>
            </a:r>
            <a:r>
              <a:rPr lang="en-US" b="0" dirty="0"/>
              <a:t> Delegate </a:t>
            </a:r>
            <a:r>
              <a:rPr lang="en-US" b="0" dirty="0" err="1"/>
              <a:t>trong</a:t>
            </a:r>
            <a:r>
              <a:rPr lang="en-US" b="0" dirty="0"/>
              <a:t> Swift</a:t>
            </a:r>
          </a:p>
          <a:p>
            <a:pPr lvl="1"/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: Cho </a:t>
            </a:r>
            <a:r>
              <a:rPr lang="en-US" dirty="0" err="1"/>
              <a:t>phép</a:t>
            </a:r>
            <a:r>
              <a:rPr lang="en-US" dirty="0"/>
              <a:t> 1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1 hay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Delegate</a:t>
            </a:r>
          </a:p>
          <a:p>
            <a:pPr lvl="1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lvl="2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: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PĐT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lvl="2"/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đào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,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  <a:p>
            <a:pPr lvl="2"/>
            <a:r>
              <a:rPr lang="en-US" dirty="0"/>
              <a:t>Protocol: </a:t>
            </a:r>
            <a:r>
              <a:rPr lang="en-US" dirty="0" err="1"/>
              <a:t>TuyenSinh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7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44DA-0624-D440-B2D1-1CEDA0FB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MÔ HÌNH MVC TRONG LẬP TRÌNH 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785DD-358E-8B49-9DBC-0C1435CA2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MVC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Model – View – Controller</a:t>
            </a:r>
          </a:p>
          <a:p>
            <a:pPr lvl="1"/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logic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UI</a:t>
            </a:r>
          </a:p>
          <a:p>
            <a:pPr lvl="1"/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 In IOS</a:t>
            </a:r>
          </a:p>
          <a:p>
            <a:pPr lvl="1"/>
            <a:r>
              <a:rPr lang="en-US" dirty="0"/>
              <a:t>Views: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bang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Interface Builder</a:t>
            </a:r>
          </a:p>
          <a:p>
            <a:pPr lvl="1"/>
            <a:r>
              <a:rPr lang="en-US" dirty="0"/>
              <a:t>Models: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Swift</a:t>
            </a:r>
          </a:p>
          <a:p>
            <a:pPr lvl="1"/>
            <a:r>
              <a:rPr lang="en-US" dirty="0"/>
              <a:t>Controllers: Functions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Swift</a:t>
            </a:r>
          </a:p>
        </p:txBody>
      </p:sp>
    </p:spTree>
    <p:extLst>
      <p:ext uri="{BB962C8B-B14F-4D97-AF65-F5344CB8AC3E}">
        <p14:creationId xmlns:p14="http://schemas.microsoft.com/office/powerpoint/2010/main" val="18570984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Delegate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Protocol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HieuTruong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PhongDaoTao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8BC1C-5961-8E48-8683-C4E176A7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44" y="2315210"/>
            <a:ext cx="5855335" cy="839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BD809-1DBC-9F4A-BB5C-337AB96C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44" y="3554730"/>
            <a:ext cx="710120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686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EA11-8045-4A4B-98AB-A8C32CD5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NGÔN NGỮ LẬP TRÌNH SWIFT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9BD5-1142-C045-B44C-E6CFD7E58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790" y="1409701"/>
            <a:ext cx="8218170" cy="448993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Delegate</a:t>
            </a:r>
          </a:p>
          <a:p>
            <a:pPr lvl="1"/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uỷ</a:t>
            </a:r>
            <a:r>
              <a:rPr lang="en-US" dirty="0"/>
              <a:t> </a:t>
            </a:r>
            <a:r>
              <a:rPr lang="en-US" dirty="0" err="1"/>
              <a:t>quyền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67EA1-7E3B-4941-9687-EEAAD965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2647950"/>
            <a:ext cx="7566660" cy="27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981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15C5-9648-D542-AB13-9A8FC248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</a:t>
            </a:r>
          </a:p>
        </p:txBody>
      </p:sp>
    </p:spTree>
    <p:extLst>
      <p:ext uri="{BB962C8B-B14F-4D97-AF65-F5344CB8AC3E}">
        <p14:creationId xmlns:p14="http://schemas.microsoft.com/office/powerpoint/2010/main" val="2822742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2AB1-DE2D-2841-8618-EEFCA1BD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4DD22-16F5-DD43-8931-596A06FEB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Tieu Kim </a:t>
            </a:r>
            <a:r>
              <a:rPr lang="en-US" dirty="0" err="1"/>
              <a:t>Cuong</a:t>
            </a:r>
            <a:endParaRPr lang="en-US" dirty="0"/>
          </a:p>
          <a:p>
            <a:pPr lvl="1"/>
            <a:r>
              <a:rPr lang="en-US" dirty="0"/>
              <a:t>Department of Information Technology</a:t>
            </a:r>
          </a:p>
          <a:p>
            <a:pPr lvl="1"/>
            <a:r>
              <a:rPr lang="en-US" dirty="0" err="1"/>
              <a:t>cuongtk@tdc.edu.vn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7876"/>
      </p:ext>
    </p:extLst>
  </p:cSld>
  <p:clrMapOvr>
    <a:masterClrMapping/>
  </p:clrMapOvr>
</p:sld>
</file>

<file path=ppt/theme/theme1.xml><?xml version="1.0" encoding="utf-8"?>
<a:theme xmlns:a="http://schemas.openxmlformats.org/drawingml/2006/main" name="Cuong 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Cuong 2017-1</Template>
  <TotalTime>51126</TotalTime>
  <Words>3879</Words>
  <Application>Microsoft Macintosh PowerPoint</Application>
  <PresentationFormat>On-screen Show (4:3)</PresentationFormat>
  <Paragraphs>536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Arial Hebrew</vt:lpstr>
      <vt:lpstr>Arial Narrow</vt:lpstr>
      <vt:lpstr>Calibri</vt:lpstr>
      <vt:lpstr>Wingdings</vt:lpstr>
      <vt:lpstr>Cuong 2017</vt:lpstr>
      <vt:lpstr>TỔNG QUAN VỀ PHÁT TRIỂN ỨNG DỤNG TRÊN IOS VÀ NGÔN NGỮ SWIFT</vt:lpstr>
      <vt:lpstr>ĐÁNH GIÁ HỌC PHẦN</vt:lpstr>
      <vt:lpstr>IOS LÀ GÌ?</vt:lpstr>
      <vt:lpstr>4 TẦNG TRONG IOS</vt:lpstr>
      <vt:lpstr>IOS LÀ GÌ?</vt:lpstr>
      <vt:lpstr>IOS LÀ GÌ?</vt:lpstr>
      <vt:lpstr>IOS LÀ GÌ?</vt:lpstr>
      <vt:lpstr>IOS LÀ GÌ?</vt:lpstr>
      <vt:lpstr>MÔ HÌNH MVC TRONG LẬP TRÌNH IOS</vt:lpstr>
      <vt:lpstr>MÔ HÌNH MVC TRONG LẬP TRÌNH IOS</vt:lpstr>
      <vt:lpstr>MÔ HÌNH MVC TRONG LẬP TRÌNH IOS</vt:lpstr>
      <vt:lpstr>PHÁT TRIỂN ỨNG DỤNG TRÊN IOS</vt:lpstr>
      <vt:lpstr>DEMO TO CALCULATOR APP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NGÔN NGỮ LẬP TRÌNH SWIFT</vt:lpstr>
      <vt:lpstr>QUESTIONS AND ANSWER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Cương Tiêu Kim</dc:creator>
  <cp:lastModifiedBy>Cương Tiêu Kim</cp:lastModifiedBy>
  <cp:revision>328</cp:revision>
  <dcterms:created xsi:type="dcterms:W3CDTF">2017-12-28T08:34:58Z</dcterms:created>
  <dcterms:modified xsi:type="dcterms:W3CDTF">2019-05-03T06:26:26Z</dcterms:modified>
</cp:coreProperties>
</file>